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852" r:id="rId1"/>
  </p:sldMasterIdLst>
  <p:notesMasterIdLst>
    <p:notesMasterId r:id="rId4"/>
  </p:notesMasterIdLst>
  <p:handoutMasterIdLst>
    <p:handoutMasterId r:id="rId5"/>
  </p:handoutMasterIdLst>
  <p:sldIdLst>
    <p:sldId id="256" r:id="rId2"/>
    <p:sldId id="259" r:id="rId3"/>
  </p:sldIdLst>
  <p:sldSz cx="6858000" cy="9906000" type="A4"/>
  <p:notesSz cx="6735763" cy="9866313"/>
  <p:defaultTextStyle>
    <a:defPPr>
      <a:defRPr lang="ko-KR"/>
    </a:defPPr>
    <a:lvl1pPr marL="0" algn="l" defTabSz="335438" rtl="0" eaLnBrk="1" latinLnBrk="1" hangingPunct="1">
      <a:defRPr sz="660" kern="1200">
        <a:solidFill>
          <a:schemeClr val="tx1"/>
        </a:solidFill>
        <a:latin typeface="+mn-lt"/>
        <a:ea typeface="+mn-ea"/>
        <a:cs typeface="+mn-cs"/>
      </a:defRPr>
    </a:lvl1pPr>
    <a:lvl2pPr marL="167719" algn="l" defTabSz="335438" rtl="0" eaLnBrk="1" latinLnBrk="1" hangingPunct="1">
      <a:defRPr sz="660" kern="1200">
        <a:solidFill>
          <a:schemeClr val="tx1"/>
        </a:solidFill>
        <a:latin typeface="+mn-lt"/>
        <a:ea typeface="+mn-ea"/>
        <a:cs typeface="+mn-cs"/>
      </a:defRPr>
    </a:lvl2pPr>
    <a:lvl3pPr marL="335438" algn="l" defTabSz="335438" rtl="0" eaLnBrk="1" latinLnBrk="1" hangingPunct="1">
      <a:defRPr sz="660" kern="1200">
        <a:solidFill>
          <a:schemeClr val="tx1"/>
        </a:solidFill>
        <a:latin typeface="+mn-lt"/>
        <a:ea typeface="+mn-ea"/>
        <a:cs typeface="+mn-cs"/>
      </a:defRPr>
    </a:lvl3pPr>
    <a:lvl4pPr marL="503157" algn="l" defTabSz="335438" rtl="0" eaLnBrk="1" latinLnBrk="1" hangingPunct="1">
      <a:defRPr sz="660" kern="1200">
        <a:solidFill>
          <a:schemeClr val="tx1"/>
        </a:solidFill>
        <a:latin typeface="+mn-lt"/>
        <a:ea typeface="+mn-ea"/>
        <a:cs typeface="+mn-cs"/>
      </a:defRPr>
    </a:lvl4pPr>
    <a:lvl5pPr marL="670876" algn="l" defTabSz="335438" rtl="0" eaLnBrk="1" latinLnBrk="1" hangingPunct="1">
      <a:defRPr sz="660" kern="1200">
        <a:solidFill>
          <a:schemeClr val="tx1"/>
        </a:solidFill>
        <a:latin typeface="+mn-lt"/>
        <a:ea typeface="+mn-ea"/>
        <a:cs typeface="+mn-cs"/>
      </a:defRPr>
    </a:lvl5pPr>
    <a:lvl6pPr marL="838595" algn="l" defTabSz="335438" rtl="0" eaLnBrk="1" latinLnBrk="1" hangingPunct="1">
      <a:defRPr sz="660" kern="1200">
        <a:solidFill>
          <a:schemeClr val="tx1"/>
        </a:solidFill>
        <a:latin typeface="+mn-lt"/>
        <a:ea typeface="+mn-ea"/>
        <a:cs typeface="+mn-cs"/>
      </a:defRPr>
    </a:lvl6pPr>
    <a:lvl7pPr marL="1006313" algn="l" defTabSz="335438" rtl="0" eaLnBrk="1" latinLnBrk="1" hangingPunct="1">
      <a:defRPr sz="660" kern="1200">
        <a:solidFill>
          <a:schemeClr val="tx1"/>
        </a:solidFill>
        <a:latin typeface="+mn-lt"/>
        <a:ea typeface="+mn-ea"/>
        <a:cs typeface="+mn-cs"/>
      </a:defRPr>
    </a:lvl7pPr>
    <a:lvl8pPr marL="1174032" algn="l" defTabSz="335438" rtl="0" eaLnBrk="1" latinLnBrk="1" hangingPunct="1">
      <a:defRPr sz="660" kern="1200">
        <a:solidFill>
          <a:schemeClr val="tx1"/>
        </a:solidFill>
        <a:latin typeface="+mn-lt"/>
        <a:ea typeface="+mn-ea"/>
        <a:cs typeface="+mn-cs"/>
      </a:defRPr>
    </a:lvl8pPr>
    <a:lvl9pPr marL="1341752" algn="l" defTabSz="335438" rtl="0" eaLnBrk="1" latinLnBrk="1" hangingPunct="1">
      <a:defRPr sz="6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1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DBED569-4797-4DF1-A0F4-6AAB3CD982D8}" styleName="밝은 스타일 3 - 강조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6D9F66E-5EB9-4882-86FB-DCBF35E3C3E4}" styleName="보통 스타일 4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B1032C-EA38-4F05-BA0D-38AFFFC7BED3}" styleName="밝은 스타일 3 - 강조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보통 스타일 1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D083AE6-46FA-4A59-8FB0-9F97EB10719F}" styleName="밝은 스타일 3 - 강조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DA37D80-6434-44D0-A028-1B22A696006F}" styleName="밝은 스타일 3 - 강조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16DA210-FB5B-4158-B5E0-FEB733F419BA}" styleName="밝은 스타일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>
        <p:scale>
          <a:sx n="120" d="100"/>
          <a:sy n="120" d="100"/>
        </p:scale>
        <p:origin x="2244" y="-2400"/>
      </p:cViewPr>
      <p:guideLst>
        <p:guide orient="horz" pos="312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18650" cy="494138"/>
          </a:xfrm>
          <a:prstGeom prst="rect">
            <a:avLst/>
          </a:prstGeom>
        </p:spPr>
        <p:txBody>
          <a:bodyPr vert="horz" lIns="62812" tIns="31405" rIns="62812" bIns="31405" rtlCol="0"/>
          <a:lstStyle>
            <a:lvl1pPr algn="l">
              <a:defRPr sz="8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14947" y="1"/>
            <a:ext cx="2919734" cy="494138"/>
          </a:xfrm>
          <a:prstGeom prst="rect">
            <a:avLst/>
          </a:prstGeom>
        </p:spPr>
        <p:txBody>
          <a:bodyPr vert="horz" lIns="62812" tIns="31405" rIns="62812" bIns="31405" rtlCol="0"/>
          <a:lstStyle>
            <a:lvl1pPr algn="r">
              <a:defRPr sz="800"/>
            </a:lvl1pPr>
          </a:lstStyle>
          <a:p>
            <a:fld id="{63E72269-F475-47B7-A8C2-98FB65344709}" type="datetimeFigureOut">
              <a:rPr lang="ko-KR" altLang="en-US" smtClean="0"/>
              <a:t>2025-12-11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2" y="9372176"/>
            <a:ext cx="2918650" cy="494138"/>
          </a:xfrm>
          <a:prstGeom prst="rect">
            <a:avLst/>
          </a:prstGeom>
        </p:spPr>
        <p:txBody>
          <a:bodyPr vert="horz" lIns="62812" tIns="31405" rIns="62812" bIns="31405" rtlCol="0" anchor="b"/>
          <a:lstStyle>
            <a:lvl1pPr algn="l">
              <a:defRPr sz="8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14947" y="9372176"/>
            <a:ext cx="2919734" cy="494138"/>
          </a:xfrm>
          <a:prstGeom prst="rect">
            <a:avLst/>
          </a:prstGeom>
        </p:spPr>
        <p:txBody>
          <a:bodyPr vert="horz" lIns="62812" tIns="31405" rIns="62812" bIns="31405" rtlCol="0" anchor="b"/>
          <a:lstStyle>
            <a:lvl1pPr algn="r">
              <a:defRPr sz="800"/>
            </a:lvl1pPr>
          </a:lstStyle>
          <a:p>
            <a:fld id="{15D88F18-578E-4D34-A621-C953A5C3316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749399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18832" cy="495030"/>
          </a:xfrm>
          <a:prstGeom prst="rect">
            <a:avLst/>
          </a:prstGeom>
        </p:spPr>
        <p:txBody>
          <a:bodyPr vert="horz" lIns="91410" tIns="45705" rIns="91410" bIns="4570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15374" y="1"/>
            <a:ext cx="2918832" cy="495030"/>
          </a:xfrm>
          <a:prstGeom prst="rect">
            <a:avLst/>
          </a:prstGeom>
        </p:spPr>
        <p:txBody>
          <a:bodyPr vert="horz" lIns="91410" tIns="45705" rIns="91410" bIns="45705" rtlCol="0"/>
          <a:lstStyle>
            <a:lvl1pPr algn="r">
              <a:defRPr sz="1200"/>
            </a:lvl1pPr>
          </a:lstStyle>
          <a:p>
            <a:fld id="{2F56F95B-AC81-4CB3-840E-92826310B2C3}" type="datetimeFigureOut">
              <a:rPr lang="ko-KR" altLang="en-US" smtClean="0"/>
              <a:t>2025-12-11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33488"/>
            <a:ext cx="23034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0" tIns="45705" rIns="91410" bIns="4570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3577" y="4748167"/>
            <a:ext cx="5388610" cy="3884861"/>
          </a:xfrm>
          <a:prstGeom prst="rect">
            <a:avLst/>
          </a:prstGeom>
        </p:spPr>
        <p:txBody>
          <a:bodyPr vert="horz" lIns="91410" tIns="45705" rIns="91410" bIns="45705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2" y="9371287"/>
            <a:ext cx="2918832" cy="495029"/>
          </a:xfrm>
          <a:prstGeom prst="rect">
            <a:avLst/>
          </a:prstGeom>
        </p:spPr>
        <p:txBody>
          <a:bodyPr vert="horz" lIns="91410" tIns="45705" rIns="91410" bIns="4570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15374" y="9371287"/>
            <a:ext cx="2918832" cy="495029"/>
          </a:xfrm>
          <a:prstGeom prst="rect">
            <a:avLst/>
          </a:prstGeom>
        </p:spPr>
        <p:txBody>
          <a:bodyPr vert="horz" lIns="91410" tIns="45705" rIns="91410" bIns="45705" rtlCol="0" anchor="b"/>
          <a:lstStyle>
            <a:lvl1pPr algn="r">
              <a:defRPr sz="1200"/>
            </a:lvl1pPr>
          </a:lstStyle>
          <a:p>
            <a:fld id="{60AFF07E-BC17-423E-B381-7D462A5230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36339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335438" rtl="0" eaLnBrk="1" latinLnBrk="1" hangingPunct="1">
      <a:defRPr sz="440" kern="1200">
        <a:solidFill>
          <a:schemeClr val="tx1"/>
        </a:solidFill>
        <a:latin typeface="+mn-lt"/>
        <a:ea typeface="+mn-ea"/>
        <a:cs typeface="+mn-cs"/>
      </a:defRPr>
    </a:lvl1pPr>
    <a:lvl2pPr marL="167719" algn="l" defTabSz="335438" rtl="0" eaLnBrk="1" latinLnBrk="1" hangingPunct="1">
      <a:defRPr sz="440" kern="1200">
        <a:solidFill>
          <a:schemeClr val="tx1"/>
        </a:solidFill>
        <a:latin typeface="+mn-lt"/>
        <a:ea typeface="+mn-ea"/>
        <a:cs typeface="+mn-cs"/>
      </a:defRPr>
    </a:lvl2pPr>
    <a:lvl3pPr marL="335438" algn="l" defTabSz="335438" rtl="0" eaLnBrk="1" latinLnBrk="1" hangingPunct="1">
      <a:defRPr sz="440" kern="1200">
        <a:solidFill>
          <a:schemeClr val="tx1"/>
        </a:solidFill>
        <a:latin typeface="+mn-lt"/>
        <a:ea typeface="+mn-ea"/>
        <a:cs typeface="+mn-cs"/>
      </a:defRPr>
    </a:lvl3pPr>
    <a:lvl4pPr marL="503157" algn="l" defTabSz="335438" rtl="0" eaLnBrk="1" latinLnBrk="1" hangingPunct="1">
      <a:defRPr sz="440" kern="1200">
        <a:solidFill>
          <a:schemeClr val="tx1"/>
        </a:solidFill>
        <a:latin typeface="+mn-lt"/>
        <a:ea typeface="+mn-ea"/>
        <a:cs typeface="+mn-cs"/>
      </a:defRPr>
    </a:lvl4pPr>
    <a:lvl5pPr marL="670876" algn="l" defTabSz="335438" rtl="0" eaLnBrk="1" latinLnBrk="1" hangingPunct="1">
      <a:defRPr sz="440" kern="1200">
        <a:solidFill>
          <a:schemeClr val="tx1"/>
        </a:solidFill>
        <a:latin typeface="+mn-lt"/>
        <a:ea typeface="+mn-ea"/>
        <a:cs typeface="+mn-cs"/>
      </a:defRPr>
    </a:lvl5pPr>
    <a:lvl6pPr marL="838595" algn="l" defTabSz="335438" rtl="0" eaLnBrk="1" latinLnBrk="1" hangingPunct="1">
      <a:defRPr sz="440" kern="1200">
        <a:solidFill>
          <a:schemeClr val="tx1"/>
        </a:solidFill>
        <a:latin typeface="+mn-lt"/>
        <a:ea typeface="+mn-ea"/>
        <a:cs typeface="+mn-cs"/>
      </a:defRPr>
    </a:lvl6pPr>
    <a:lvl7pPr marL="1006313" algn="l" defTabSz="335438" rtl="0" eaLnBrk="1" latinLnBrk="1" hangingPunct="1">
      <a:defRPr sz="440" kern="1200">
        <a:solidFill>
          <a:schemeClr val="tx1"/>
        </a:solidFill>
        <a:latin typeface="+mn-lt"/>
        <a:ea typeface="+mn-ea"/>
        <a:cs typeface="+mn-cs"/>
      </a:defRPr>
    </a:lvl7pPr>
    <a:lvl8pPr marL="1174032" algn="l" defTabSz="335438" rtl="0" eaLnBrk="1" latinLnBrk="1" hangingPunct="1">
      <a:defRPr sz="440" kern="1200">
        <a:solidFill>
          <a:schemeClr val="tx1"/>
        </a:solidFill>
        <a:latin typeface="+mn-lt"/>
        <a:ea typeface="+mn-ea"/>
        <a:cs typeface="+mn-cs"/>
      </a:defRPr>
    </a:lvl8pPr>
    <a:lvl9pPr marL="1341752" algn="l" defTabSz="335438" rtl="0" eaLnBrk="1" latinLnBrk="1" hangingPunct="1">
      <a:defRPr sz="44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216150" y="1233488"/>
            <a:ext cx="2303463" cy="33289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54399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CA3FD-481D-4300-929F-26F096D69DC8}" type="datetime1">
              <a:rPr lang="ko-KR" altLang="en-US" smtClean="0"/>
              <a:t>2025-12-11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4682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61964-2E42-4346-BB99-15249851295F}" type="datetime1">
              <a:rPr lang="ko-KR" altLang="en-US" smtClean="0"/>
              <a:t>2025-12-11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2913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9D4A1-6B1F-429B-878D-E9CF86AE234D}" type="datetime1">
              <a:rPr lang="ko-KR" altLang="en-US" smtClean="0"/>
              <a:t>2025-12-11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1442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1FCB6-0D5A-423F-A97A-75FEBB24924D}" type="datetime1">
              <a:rPr lang="ko-KR" altLang="en-US" smtClean="0"/>
              <a:t>2025-12-11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6612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D477B-4413-4780-8D00-47120B09D756}" type="datetime1">
              <a:rPr lang="ko-KR" altLang="en-US" smtClean="0"/>
              <a:t>2025-12-11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601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CD535-1279-4124-B60D-99A4D3DD5A15}" type="datetime1">
              <a:rPr lang="ko-KR" altLang="en-US" smtClean="0"/>
              <a:t>2025-12-11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8296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9C22F-2CC9-4E60-896D-40E4EFFDBD19}" type="datetime1">
              <a:rPr lang="ko-KR" altLang="en-US" smtClean="0"/>
              <a:t>2025-12-11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88012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11EF6-AAF8-4CF7-BA5E-26B57E589FFE}" type="datetime1">
              <a:rPr lang="ko-KR" altLang="en-US" smtClean="0"/>
              <a:t>2025-12-11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12373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B7571-1961-4A74-8DBF-E8450ED2A9E4}" type="datetime1">
              <a:rPr lang="ko-KR" altLang="en-US" smtClean="0"/>
              <a:t>2025-12-11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8382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84DC7-2BEE-4D40-B8EA-E154B9BFF938}" type="datetime1">
              <a:rPr lang="ko-KR" altLang="en-US" smtClean="0"/>
              <a:t>2025-12-11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8542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7C6A-F8F9-4515-A17F-26140FAB69D8}" type="datetime1">
              <a:rPr lang="ko-KR" altLang="en-US" smtClean="0"/>
              <a:t>2025-12-11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165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551614-90BE-45AD-BFF6-7DD0D06987EC}" type="datetime1">
              <a:rPr lang="ko-KR" altLang="en-US" smtClean="0"/>
              <a:t>2025-12-11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6658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sldNum="0" hdr="0" ftr="0" dt="0"/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jp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hyperlink" Target="http://www.uuc.or.kr/" TargetMode="External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145883" y="1881188"/>
            <a:ext cx="3225967" cy="122243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00"/>
            <a:ext cx="6876287" cy="9906000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58002" y="4263171"/>
            <a:ext cx="30404" cy="56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5023" tIns="7511" rIns="15023" bIns="7511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266" b="1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45883" y="1365504"/>
            <a:ext cx="5435040" cy="362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-127598" y="963168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106363" y="1289421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697043" y="425231"/>
            <a:ext cx="5453737" cy="116955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ko-KR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평생학습관수영장</a:t>
            </a:r>
            <a:endParaRPr lang="en-US" altLang="ko-KR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프로그램 이용 및  회원모집 안내</a:t>
            </a:r>
            <a:endParaRPr lang="ko-KR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1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7" name="Rectangle 18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9" name="Rectangle 22"/>
          <p:cNvSpPr>
            <a:spLocks noChangeArrowheads="1"/>
          </p:cNvSpPr>
          <p:nvPr/>
        </p:nvSpPr>
        <p:spPr bwMode="auto">
          <a:xfrm>
            <a:off x="304800" y="3048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" name="Rectangle 24"/>
          <p:cNvSpPr>
            <a:spLocks noChangeArrowheads="1"/>
          </p:cNvSpPr>
          <p:nvPr/>
        </p:nvSpPr>
        <p:spPr bwMode="auto">
          <a:xfrm>
            <a:off x="457200" y="4572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Rectangle 26"/>
          <p:cNvSpPr>
            <a:spLocks noChangeArrowheads="1"/>
          </p:cNvSpPr>
          <p:nvPr/>
        </p:nvSpPr>
        <p:spPr bwMode="auto">
          <a:xfrm>
            <a:off x="609600" y="6096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115888" y="2541548"/>
            <a:ext cx="3279776" cy="348557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44126" y="2545432"/>
            <a:ext cx="321945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800" dirty="0" smtClean="0"/>
              <a:t>⦁ </a:t>
            </a:r>
            <a:r>
              <a:rPr lang="ko-KR" altLang="en-US" sz="700" b="1" dirty="0" smtClean="0"/>
              <a:t>접수 </a:t>
            </a:r>
            <a:r>
              <a:rPr lang="ko-KR" altLang="en-US" sz="700" b="1" dirty="0"/>
              <a:t>및 이용안내</a:t>
            </a:r>
            <a:endParaRPr lang="en-US" altLang="ko-KR" sz="700" b="1" dirty="0"/>
          </a:p>
          <a:p>
            <a:pPr fontAlgn="base">
              <a:lnSpc>
                <a:spcPct val="150000"/>
              </a:lnSpc>
            </a:pPr>
            <a:r>
              <a:rPr lang="ko-KR" altLang="en-US" sz="700" b="1" dirty="0" smtClean="0">
                <a:solidFill>
                  <a:prstClr val="black"/>
                </a:solidFill>
                <a:latin typeface="+mn-ea"/>
              </a:rPr>
              <a:t>⦁ 접수 및 이용안내</a:t>
            </a:r>
            <a:endParaRPr lang="en-US" altLang="ko-KR" sz="700" b="1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 smtClean="0"/>
              <a:t>1.</a:t>
            </a:r>
            <a:r>
              <a:rPr lang="ko-KR" altLang="en-US" dirty="0" smtClean="0"/>
              <a:t> 모든 </a:t>
            </a:r>
            <a:r>
              <a:rPr lang="ko-KR" altLang="en-US" dirty="0"/>
              <a:t>강좌는 의왕도시공사 홈페이지에 회원가입 이후 접수 가능하며</a:t>
            </a:r>
            <a:r>
              <a:rPr lang="en-US" altLang="ko-KR" dirty="0" smtClean="0"/>
              <a:t>, </a:t>
            </a:r>
            <a:r>
              <a:rPr lang="ko-KR" altLang="en-US" u="sng" dirty="0" smtClean="0"/>
              <a:t>반드시 “거</a:t>
            </a:r>
            <a:endParaRPr lang="en-US" altLang="ko-KR" u="sng" dirty="0" smtClean="0"/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</a:t>
            </a:r>
            <a:r>
              <a:rPr lang="ko-KR" altLang="en-US" u="sng" dirty="0" smtClean="0"/>
              <a:t>주지 </a:t>
            </a:r>
            <a:r>
              <a:rPr lang="ko-KR" altLang="en-US" u="sng" dirty="0"/>
              <a:t>인증”하시고 “정보수정”에 동의하신 후</a:t>
            </a:r>
            <a:r>
              <a:rPr lang="ko-KR" altLang="en-US" dirty="0"/>
              <a:t> </a:t>
            </a:r>
            <a:r>
              <a:rPr lang="ko-KR" altLang="en-US" dirty="0" smtClean="0"/>
              <a:t>회원가입</a:t>
            </a:r>
            <a:r>
              <a:rPr lang="en-US" altLang="ko-KR" dirty="0" smtClean="0"/>
              <a:t> /  </a:t>
            </a:r>
            <a:r>
              <a:rPr lang="ko-KR" altLang="en-US" dirty="0"/>
              <a:t>강습등록을 진행하시기 </a:t>
            </a:r>
            <a:r>
              <a:rPr lang="ko-KR" altLang="en-US" dirty="0" smtClean="0"/>
              <a:t>        </a:t>
            </a:r>
            <a:endParaRPr lang="en-US" altLang="ko-KR" dirty="0" smtClean="0"/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 </a:t>
            </a:r>
            <a:r>
              <a:rPr lang="ko-KR" altLang="en-US" dirty="0" smtClean="0"/>
              <a:t>바랍니다</a:t>
            </a:r>
            <a:r>
              <a:rPr lang="en-US" altLang="ko-KR" dirty="0"/>
              <a:t>. </a:t>
            </a:r>
            <a:endParaRPr lang="ko-KR" altLang="en-US" dirty="0"/>
          </a:p>
          <a:p>
            <a:pPr fontAlgn="base">
              <a:lnSpc>
                <a:spcPct val="150000"/>
              </a:lnSpc>
            </a:pPr>
            <a:r>
              <a:rPr lang="en-US" altLang="ko-KR" dirty="0" smtClean="0"/>
              <a:t>2.</a:t>
            </a:r>
            <a:r>
              <a:rPr lang="ko-KR" altLang="en-US" dirty="0" smtClean="0"/>
              <a:t>  타 지역 </a:t>
            </a:r>
            <a:r>
              <a:rPr lang="ko-KR" altLang="en-US" dirty="0"/>
              <a:t>거주자는 요금이 할증</a:t>
            </a:r>
            <a:r>
              <a:rPr lang="en-US" altLang="ko-KR" dirty="0"/>
              <a:t>(30%) </a:t>
            </a:r>
            <a:r>
              <a:rPr lang="ko-KR" altLang="en-US" dirty="0"/>
              <a:t>되며</a:t>
            </a:r>
            <a:r>
              <a:rPr lang="en-US" altLang="ko-KR" dirty="0"/>
              <a:t>, 1</a:t>
            </a:r>
            <a:r>
              <a:rPr lang="ko-KR" altLang="en-US" dirty="0"/>
              <a:t>개월 등록만 가능합니다</a:t>
            </a:r>
            <a:r>
              <a:rPr lang="en-US" altLang="ko-KR" dirty="0"/>
              <a:t>.</a:t>
            </a:r>
            <a:endParaRPr lang="ko-KR" altLang="en-US" dirty="0"/>
          </a:p>
          <a:p>
            <a:pPr fontAlgn="base">
              <a:lnSpc>
                <a:spcPct val="150000"/>
              </a:lnSpc>
            </a:pPr>
            <a:r>
              <a:rPr lang="en-US" altLang="ko-KR" sz="640" dirty="0" smtClean="0"/>
              <a:t>※  </a:t>
            </a:r>
            <a:r>
              <a:rPr lang="ko-KR" altLang="en-US" sz="640" dirty="0" smtClean="0"/>
              <a:t>타 지역 </a:t>
            </a:r>
            <a:r>
              <a:rPr lang="ko-KR" altLang="en-US" sz="640" dirty="0"/>
              <a:t>할증 </a:t>
            </a:r>
            <a:r>
              <a:rPr lang="ko-KR" altLang="en-US" sz="640" dirty="0" smtClean="0"/>
              <a:t>제외자 </a:t>
            </a:r>
            <a:r>
              <a:rPr lang="en-US" altLang="ko-KR" sz="640" dirty="0" smtClean="0"/>
              <a:t>:  </a:t>
            </a:r>
            <a:r>
              <a:rPr lang="ko-KR" altLang="en-US" sz="640" dirty="0" smtClean="0"/>
              <a:t>사업장이 의왕시에 소재하는 직장인과 사업자는 회원가입 후</a:t>
            </a:r>
            <a:endParaRPr lang="en-US" altLang="ko-KR" sz="640" dirty="0" smtClean="0"/>
          </a:p>
          <a:p>
            <a:pPr fontAlgn="base">
              <a:lnSpc>
                <a:spcPct val="150000"/>
              </a:lnSpc>
            </a:pPr>
            <a:r>
              <a:rPr lang="en-US" altLang="ko-KR" sz="640" dirty="0"/>
              <a:t> </a:t>
            </a:r>
            <a:r>
              <a:rPr lang="en-US" altLang="ko-KR" sz="640" dirty="0" smtClean="0"/>
              <a:t>   </a:t>
            </a:r>
            <a:r>
              <a:rPr lang="ko-KR" altLang="en-US" sz="640" dirty="0" smtClean="0"/>
              <a:t> 결제 전에 안내데스크를 </a:t>
            </a:r>
            <a:r>
              <a:rPr lang="ko-KR" altLang="en-US" sz="640" dirty="0"/>
              <a:t>방문하여 감면 </a:t>
            </a:r>
            <a:r>
              <a:rPr lang="ko-KR" altLang="en-US" sz="640" dirty="0" smtClean="0"/>
              <a:t>등록을  </a:t>
            </a:r>
            <a:r>
              <a:rPr lang="ko-KR" altLang="en-US" sz="640" dirty="0" smtClean="0">
                <a:solidFill>
                  <a:srgbClr val="0070C0"/>
                </a:solidFill>
              </a:rPr>
              <a:t>당해 년  </a:t>
            </a:r>
            <a:r>
              <a:rPr lang="en-US" altLang="ko-KR" sz="640" dirty="0">
                <a:solidFill>
                  <a:srgbClr val="0070C0"/>
                </a:solidFill>
              </a:rPr>
              <a:t>1</a:t>
            </a:r>
            <a:r>
              <a:rPr lang="ko-KR" altLang="en-US" sz="640" dirty="0" smtClean="0">
                <a:solidFill>
                  <a:srgbClr val="0070C0"/>
                </a:solidFill>
              </a:rPr>
              <a:t>회  </a:t>
            </a:r>
            <a:r>
              <a:rPr lang="ko-KR" altLang="en-US" sz="640" dirty="0" smtClean="0"/>
              <a:t>신청해야 </a:t>
            </a:r>
            <a:r>
              <a:rPr lang="ko-KR" altLang="en-US" sz="640" dirty="0"/>
              <a:t>합니다</a:t>
            </a:r>
            <a:r>
              <a:rPr lang="en-US" altLang="ko-KR" sz="640" dirty="0" smtClean="0"/>
              <a:t>. </a:t>
            </a:r>
          </a:p>
          <a:p>
            <a:pPr fontAlgn="base">
              <a:lnSpc>
                <a:spcPct val="150000"/>
              </a:lnSpc>
            </a:pPr>
            <a:r>
              <a:rPr lang="en-US" altLang="ko-KR" sz="600" dirty="0"/>
              <a:t> </a:t>
            </a:r>
            <a:r>
              <a:rPr lang="en-US" altLang="ko-KR" sz="600" dirty="0" smtClean="0"/>
              <a:t>    [</a:t>
            </a:r>
            <a:r>
              <a:rPr lang="ko-KR" altLang="en-US" sz="600" dirty="0" smtClean="0"/>
              <a:t>관련서류 </a:t>
            </a:r>
            <a:r>
              <a:rPr lang="en-US" altLang="ko-KR" sz="600" dirty="0" smtClean="0"/>
              <a:t>: </a:t>
            </a:r>
            <a:r>
              <a:rPr lang="ko-KR" altLang="en-US" sz="560" dirty="0" smtClean="0">
                <a:solidFill>
                  <a:srgbClr val="0070C0"/>
                </a:solidFill>
              </a:rPr>
              <a:t>사업장 주소가 명시되어 있는 재직증명서 </a:t>
            </a:r>
            <a:r>
              <a:rPr lang="ko-KR" altLang="en-US" sz="560" dirty="0">
                <a:solidFill>
                  <a:srgbClr val="0070C0"/>
                </a:solidFill>
              </a:rPr>
              <a:t>또는 사업소득 납세증명서</a:t>
            </a:r>
            <a:r>
              <a:rPr lang="ko-KR" altLang="en-US" sz="560" dirty="0"/>
              <a:t> </a:t>
            </a:r>
            <a:r>
              <a:rPr lang="en-US" altLang="ko-KR" sz="600" dirty="0"/>
              <a:t>(3</a:t>
            </a:r>
            <a:r>
              <a:rPr lang="ko-KR" altLang="en-US" sz="600" dirty="0" smtClean="0"/>
              <a:t>개월 이내</a:t>
            </a:r>
            <a:r>
              <a:rPr lang="en-US" altLang="ko-KR" sz="600" dirty="0" smtClean="0"/>
              <a:t>) </a:t>
            </a:r>
          </a:p>
          <a:p>
            <a:pPr fontAlgn="base">
              <a:lnSpc>
                <a:spcPct val="150000"/>
              </a:lnSpc>
            </a:pPr>
            <a:r>
              <a:rPr lang="en-US" altLang="ko-KR" sz="600" dirty="0"/>
              <a:t> </a:t>
            </a:r>
            <a:r>
              <a:rPr lang="en-US" altLang="ko-KR" sz="600" dirty="0" smtClean="0"/>
              <a:t>                          / </a:t>
            </a:r>
            <a:r>
              <a:rPr lang="ko-KR" altLang="en-US" sz="600" dirty="0" smtClean="0"/>
              <a:t>다자녀할인은 불가</a:t>
            </a:r>
            <a:r>
              <a:rPr lang="en-US" altLang="ko-KR" sz="600" dirty="0" smtClean="0"/>
              <a:t>]</a:t>
            </a:r>
            <a:endParaRPr lang="ko-KR" altLang="en-US" sz="600" dirty="0"/>
          </a:p>
          <a:p>
            <a:pPr fontAlgn="base">
              <a:lnSpc>
                <a:spcPct val="150000"/>
              </a:lnSpc>
            </a:pPr>
            <a:r>
              <a:rPr lang="en-US" altLang="ko-KR" dirty="0" smtClean="0"/>
              <a:t>3. </a:t>
            </a:r>
            <a:r>
              <a:rPr lang="ko-KR" altLang="en-US" dirty="0" smtClean="0"/>
              <a:t>모든 </a:t>
            </a:r>
            <a:r>
              <a:rPr lang="ko-KR" altLang="en-US" dirty="0"/>
              <a:t>강좌는 </a:t>
            </a:r>
            <a:r>
              <a:rPr lang="ko-KR" altLang="en-US" dirty="0" smtClean="0"/>
              <a:t>수강신청 인원이 </a:t>
            </a:r>
            <a:r>
              <a:rPr lang="ko-KR" altLang="en-US" dirty="0"/>
              <a:t>정원의 </a:t>
            </a:r>
            <a:r>
              <a:rPr lang="en-US" altLang="ko-KR" dirty="0"/>
              <a:t>50% </a:t>
            </a:r>
            <a:r>
              <a:rPr lang="ko-KR" altLang="en-US" dirty="0"/>
              <a:t>미만인 경우 </a:t>
            </a:r>
            <a:r>
              <a:rPr lang="ko-KR" altLang="en-US" dirty="0" smtClean="0"/>
              <a:t>또는 </a:t>
            </a:r>
            <a:r>
              <a:rPr lang="ko-KR" altLang="en-US" dirty="0"/>
              <a:t>운영상 필요한 경우 </a:t>
            </a:r>
            <a:endParaRPr lang="en-US" altLang="ko-KR" dirty="0" smtClean="0"/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 </a:t>
            </a:r>
            <a:r>
              <a:rPr lang="ko-KR" altLang="en-US" dirty="0" smtClean="0"/>
              <a:t>폐강</a:t>
            </a:r>
            <a:r>
              <a:rPr lang="en-US" altLang="ko-KR" dirty="0" smtClean="0"/>
              <a:t> </a:t>
            </a:r>
            <a:r>
              <a:rPr lang="ko-KR" altLang="en-US" dirty="0" smtClean="0"/>
              <a:t>또는 </a:t>
            </a:r>
            <a:r>
              <a:rPr lang="ko-KR" altLang="en-US" dirty="0"/>
              <a:t>합반될 수 있습니다</a:t>
            </a:r>
            <a:r>
              <a:rPr lang="en-US" altLang="ko-KR" dirty="0"/>
              <a:t>.</a:t>
            </a:r>
          </a:p>
          <a:p>
            <a:pPr fontAlgn="base">
              <a:lnSpc>
                <a:spcPct val="150000"/>
              </a:lnSpc>
            </a:pPr>
            <a:r>
              <a:rPr lang="ko-KR" altLang="en-US" sz="800" dirty="0"/>
              <a:t>⦁ </a:t>
            </a:r>
            <a:r>
              <a:rPr lang="ko-KR" altLang="en-US" sz="700" b="1" dirty="0" smtClean="0"/>
              <a:t>회원가입 </a:t>
            </a:r>
            <a:r>
              <a:rPr lang="ko-KR" altLang="en-US" sz="700" b="1" dirty="0"/>
              <a:t>및 회원카드 발급방법</a:t>
            </a:r>
            <a:endParaRPr lang="en-US" altLang="ko-KR" sz="700" b="1" dirty="0"/>
          </a:p>
          <a:p>
            <a:pPr fontAlgn="base">
              <a:lnSpc>
                <a:spcPct val="150000"/>
              </a:lnSpc>
            </a:pPr>
            <a:r>
              <a:rPr lang="en-US" altLang="ko-KR" dirty="0" smtClean="0"/>
              <a:t>1.</a:t>
            </a:r>
            <a:r>
              <a:rPr lang="ko-KR" altLang="en-US" dirty="0" smtClean="0"/>
              <a:t> </a:t>
            </a:r>
            <a:r>
              <a:rPr lang="en-US" altLang="ko-KR" dirty="0" smtClean="0"/>
              <a:t>14</a:t>
            </a:r>
            <a:r>
              <a:rPr lang="ko-KR" altLang="en-US" dirty="0"/>
              <a:t>세 이상</a:t>
            </a:r>
            <a:r>
              <a:rPr lang="en-US" altLang="ko-KR" dirty="0"/>
              <a:t>: </a:t>
            </a:r>
            <a:r>
              <a:rPr lang="ko-KR" altLang="en-US" dirty="0"/>
              <a:t>공사 홈페이지 접속 후 핸드폰 실명 인증 후 회원가입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 smtClean="0"/>
              <a:t>2.</a:t>
            </a:r>
            <a:r>
              <a:rPr lang="ko-KR" altLang="en-US" dirty="0" smtClean="0"/>
              <a:t> </a:t>
            </a:r>
            <a:r>
              <a:rPr lang="en-US" altLang="ko-KR" dirty="0" smtClean="0"/>
              <a:t>14</a:t>
            </a:r>
            <a:r>
              <a:rPr lang="ko-KR" altLang="en-US" dirty="0"/>
              <a:t>세 미만</a:t>
            </a:r>
            <a:r>
              <a:rPr lang="en-US" altLang="ko-KR" dirty="0"/>
              <a:t>:</a:t>
            </a:r>
            <a:r>
              <a:rPr lang="ko-KR" altLang="en-US" dirty="0"/>
              <a:t> 공사 홈페이지 접속 후 보호자 핸드폰으로 실명인증 후 </a:t>
            </a:r>
            <a:r>
              <a:rPr lang="ko-KR" altLang="en-US" dirty="0" smtClean="0"/>
              <a:t>회원가입</a:t>
            </a:r>
            <a:endParaRPr lang="en-US" altLang="ko-KR" dirty="0" smtClean="0"/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                      (</a:t>
            </a:r>
            <a:r>
              <a:rPr lang="ko-KR" altLang="en-US" dirty="0"/>
              <a:t>보호자 실명 핸드폰으로 등록</a:t>
            </a:r>
            <a:r>
              <a:rPr lang="en-US" altLang="ko-KR" dirty="0" smtClean="0"/>
              <a:t>)</a:t>
            </a:r>
            <a:r>
              <a:rPr lang="ko-KR" altLang="en-US" dirty="0"/>
              <a:t> </a:t>
            </a:r>
            <a:endParaRPr lang="en-US" altLang="ko-KR" dirty="0" smtClean="0"/>
          </a:p>
          <a:p>
            <a:pPr fontAlgn="base">
              <a:lnSpc>
                <a:spcPct val="150000"/>
              </a:lnSpc>
            </a:pPr>
            <a:r>
              <a:rPr lang="en-US" altLang="ko-KR" dirty="0" smtClean="0"/>
              <a:t>  </a:t>
            </a:r>
            <a:r>
              <a:rPr lang="en-US" altLang="ko-KR" sz="640" dirty="0" smtClean="0"/>
              <a:t>※ </a:t>
            </a:r>
            <a:r>
              <a:rPr lang="ko-KR" altLang="en-US" sz="640" dirty="0" smtClean="0"/>
              <a:t>의왕도시공사 </a:t>
            </a:r>
            <a:r>
              <a:rPr lang="ko-KR" altLang="en-US" sz="640" dirty="0"/>
              <a:t>홈페이지</a:t>
            </a:r>
            <a:r>
              <a:rPr lang="en-US" altLang="ko-KR" sz="640" dirty="0"/>
              <a:t>:</a:t>
            </a:r>
            <a:r>
              <a:rPr lang="ko-KR" altLang="en-US" sz="640" b="1" dirty="0"/>
              <a:t> </a:t>
            </a:r>
            <a:r>
              <a:rPr lang="en-US" altLang="ko-KR" sz="640" b="1" u="sng" dirty="0" smtClean="0">
                <a:hlinkClick r:id="rId4"/>
              </a:rPr>
              <a:t>www.uuc.or.kr</a:t>
            </a:r>
            <a:endParaRPr lang="ko-KR" altLang="en-US" sz="640" dirty="0"/>
          </a:p>
          <a:p>
            <a:pPr fontAlgn="base">
              <a:lnSpc>
                <a:spcPct val="150000"/>
              </a:lnSpc>
            </a:pPr>
            <a:r>
              <a:rPr lang="en-US" altLang="ko-KR" dirty="0" smtClean="0"/>
              <a:t>3. </a:t>
            </a:r>
            <a:r>
              <a:rPr lang="ko-KR" altLang="en-US" dirty="0" smtClean="0"/>
              <a:t> 회원카드 </a:t>
            </a:r>
            <a:r>
              <a:rPr lang="ko-KR" altLang="en-US" dirty="0"/>
              <a:t>발급 </a:t>
            </a:r>
            <a:r>
              <a:rPr lang="en-US" altLang="ko-KR" dirty="0"/>
              <a:t>: </a:t>
            </a:r>
            <a:r>
              <a:rPr lang="ko-KR" altLang="en-US" dirty="0" smtClean="0"/>
              <a:t>현장에서  </a:t>
            </a:r>
            <a:r>
              <a:rPr lang="ko-KR" altLang="en-US" dirty="0" err="1" smtClean="0"/>
              <a:t>스마트폰으로</a:t>
            </a:r>
            <a:r>
              <a:rPr lang="ko-KR" altLang="en-US" dirty="0" smtClean="0"/>
              <a:t>  </a:t>
            </a:r>
            <a:r>
              <a:rPr lang="ko-KR" altLang="en-US" dirty="0" err="1" smtClean="0"/>
              <a:t>모바일카드</a:t>
            </a:r>
            <a:r>
              <a:rPr lang="ko-KR" altLang="en-US" dirty="0" smtClean="0"/>
              <a:t> </a:t>
            </a:r>
            <a:r>
              <a:rPr lang="ko-KR" altLang="en-US" dirty="0"/>
              <a:t>및 </a:t>
            </a:r>
            <a:r>
              <a:rPr lang="ko-KR" altLang="en-US" dirty="0" smtClean="0"/>
              <a:t>실물회원카드  발급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택</a:t>
            </a:r>
            <a:r>
              <a:rPr lang="ko-KR" altLang="en-US" dirty="0" smtClean="0"/>
              <a:t> </a:t>
            </a:r>
            <a:r>
              <a:rPr lang="en-US" altLang="ko-KR" dirty="0" smtClean="0"/>
              <a:t>1) </a:t>
            </a:r>
            <a:endParaRPr lang="ko-KR" altLang="en-US" dirty="0"/>
          </a:p>
          <a:p>
            <a:pPr fontAlgn="base">
              <a:lnSpc>
                <a:spcPct val="150000"/>
              </a:lnSpc>
            </a:pPr>
            <a:r>
              <a:rPr lang="ko-KR" altLang="en-US" sz="800" dirty="0"/>
              <a:t>⦁ </a:t>
            </a:r>
            <a:r>
              <a:rPr lang="ko-KR" altLang="en-US" sz="700" b="1" dirty="0" smtClean="0"/>
              <a:t>프로그램 </a:t>
            </a:r>
            <a:r>
              <a:rPr lang="ko-KR" altLang="en-US" sz="700" b="1" dirty="0"/>
              <a:t>접수</a:t>
            </a:r>
            <a:endParaRPr lang="en-US" altLang="ko-KR" sz="700" b="1" dirty="0"/>
          </a:p>
          <a:p>
            <a:pPr fontAlgn="base">
              <a:lnSpc>
                <a:spcPct val="150000"/>
              </a:lnSpc>
            </a:pPr>
            <a:r>
              <a:rPr lang="en-US" altLang="ko-KR" dirty="0" smtClean="0">
                <a:latin typeface="+mn-ea"/>
              </a:rPr>
              <a:t>1.</a:t>
            </a:r>
            <a:r>
              <a:rPr lang="ko-KR" altLang="en-US" dirty="0" smtClean="0">
                <a:latin typeface="+mn-ea"/>
              </a:rPr>
              <a:t> 신규 </a:t>
            </a:r>
            <a:r>
              <a:rPr lang="ko-KR" altLang="en-US" dirty="0">
                <a:latin typeface="+mn-ea"/>
              </a:rPr>
              <a:t>강좌 </a:t>
            </a:r>
            <a:r>
              <a:rPr lang="en-US" altLang="ko-KR" dirty="0">
                <a:latin typeface="+mn-ea"/>
              </a:rPr>
              <a:t>: </a:t>
            </a:r>
            <a:r>
              <a:rPr lang="ko-KR" altLang="en-US" dirty="0">
                <a:latin typeface="+mn-ea"/>
              </a:rPr>
              <a:t>온라인 접수 </a:t>
            </a:r>
            <a:r>
              <a:rPr lang="en-US" altLang="ko-KR" dirty="0">
                <a:latin typeface="+mn-ea"/>
              </a:rPr>
              <a:t>50%, </a:t>
            </a:r>
            <a:r>
              <a:rPr lang="ko-KR" altLang="en-US" dirty="0">
                <a:latin typeface="+mn-ea"/>
              </a:rPr>
              <a:t>방문 접수 </a:t>
            </a:r>
            <a:r>
              <a:rPr lang="en-US" altLang="ko-KR" dirty="0">
                <a:latin typeface="+mn-ea"/>
              </a:rPr>
              <a:t>50%</a:t>
            </a:r>
            <a:r>
              <a:rPr lang="ko-KR" altLang="en-US" dirty="0">
                <a:latin typeface="+mn-ea"/>
              </a:rPr>
              <a:t>로 선착순입니다</a:t>
            </a:r>
            <a:r>
              <a:rPr lang="en-US" altLang="ko-KR" dirty="0">
                <a:latin typeface="+mn-ea"/>
              </a:rPr>
              <a:t>.</a:t>
            </a:r>
            <a:endParaRPr lang="ko-KR" altLang="en-US" dirty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 smtClean="0">
                <a:latin typeface="+mn-ea"/>
              </a:rPr>
              <a:t>2. </a:t>
            </a:r>
            <a:r>
              <a:rPr lang="ko-KR" altLang="en-US" dirty="0" smtClean="0">
                <a:latin typeface="+mn-ea"/>
              </a:rPr>
              <a:t>기존 </a:t>
            </a:r>
            <a:r>
              <a:rPr lang="ko-KR" altLang="en-US" dirty="0">
                <a:latin typeface="+mn-ea"/>
              </a:rPr>
              <a:t>강좌 </a:t>
            </a:r>
            <a:r>
              <a:rPr lang="en-US" altLang="ko-KR" dirty="0">
                <a:latin typeface="+mn-ea"/>
              </a:rPr>
              <a:t>: </a:t>
            </a:r>
            <a:r>
              <a:rPr lang="ko-KR" altLang="en-US" dirty="0">
                <a:latin typeface="+mn-ea"/>
              </a:rPr>
              <a:t>온라인 접수 </a:t>
            </a:r>
            <a:r>
              <a:rPr lang="en-US" altLang="ko-KR" dirty="0">
                <a:latin typeface="+mn-ea"/>
              </a:rPr>
              <a:t>100%</a:t>
            </a:r>
            <a:r>
              <a:rPr lang="ko-KR" altLang="en-US" dirty="0">
                <a:latin typeface="+mn-ea"/>
              </a:rPr>
              <a:t>로 선착순입니다</a:t>
            </a:r>
            <a:r>
              <a:rPr lang="en-US" altLang="ko-KR" dirty="0">
                <a:latin typeface="+mn-ea"/>
              </a:rPr>
              <a:t>.</a:t>
            </a:r>
            <a:endParaRPr lang="ko-KR" altLang="en-US" dirty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640" dirty="0">
                <a:latin typeface="+mn-ea"/>
              </a:rPr>
              <a:t>※ </a:t>
            </a:r>
            <a:r>
              <a:rPr lang="ko-KR" altLang="en-US" sz="640" dirty="0">
                <a:latin typeface="+mn-ea"/>
              </a:rPr>
              <a:t>대리접수는 가족만 </a:t>
            </a:r>
            <a:r>
              <a:rPr lang="ko-KR" altLang="en-US" sz="640" dirty="0" smtClean="0">
                <a:latin typeface="+mn-ea"/>
              </a:rPr>
              <a:t>가능</a:t>
            </a:r>
            <a:r>
              <a:rPr lang="en-US" altLang="ko-KR" sz="640" dirty="0" smtClean="0">
                <a:latin typeface="+mj-ea"/>
              </a:rPr>
              <a:t>(</a:t>
            </a:r>
            <a:r>
              <a:rPr lang="ko-KR" altLang="en-US" sz="640" dirty="0" smtClean="0">
                <a:latin typeface="+mj-ea"/>
              </a:rPr>
              <a:t>주민등록등본 </a:t>
            </a:r>
            <a:r>
              <a:rPr lang="ko-KR" altLang="en-US" sz="640" dirty="0">
                <a:latin typeface="+mj-ea"/>
              </a:rPr>
              <a:t>또는 </a:t>
            </a:r>
            <a:r>
              <a:rPr lang="ko-KR" altLang="en-US" sz="640" dirty="0" smtClean="0">
                <a:latin typeface="+mj-ea"/>
              </a:rPr>
              <a:t>가족관계증명서</a:t>
            </a:r>
            <a:r>
              <a:rPr lang="en-US" altLang="ko-KR" sz="640" dirty="0" smtClean="0">
                <a:latin typeface="+mj-ea"/>
              </a:rPr>
              <a:t>+ </a:t>
            </a:r>
            <a:r>
              <a:rPr lang="ko-KR" altLang="en-US" sz="640" dirty="0">
                <a:latin typeface="+mj-ea"/>
              </a:rPr>
              <a:t>오시는 분 신분증</a:t>
            </a:r>
            <a:r>
              <a:rPr lang="en-US" altLang="ko-KR" sz="640" dirty="0" smtClean="0">
                <a:latin typeface="+mj-ea"/>
              </a:rPr>
              <a:t>)</a:t>
            </a:r>
            <a:endParaRPr lang="ko-KR" altLang="en-US" dirty="0">
              <a:latin typeface="+mn-ea"/>
            </a:endParaRPr>
          </a:p>
        </p:txBody>
      </p:sp>
      <p:sp>
        <p:nvSpPr>
          <p:cNvPr id="44" name="Rectangle 27"/>
          <p:cNvSpPr>
            <a:spLocks noChangeArrowheads="1"/>
          </p:cNvSpPr>
          <p:nvPr/>
        </p:nvSpPr>
        <p:spPr bwMode="auto">
          <a:xfrm>
            <a:off x="1404938" y="499745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8" name="Rectangle 29"/>
          <p:cNvSpPr>
            <a:spLocks noChangeArrowheads="1"/>
          </p:cNvSpPr>
          <p:nvPr/>
        </p:nvSpPr>
        <p:spPr bwMode="auto">
          <a:xfrm>
            <a:off x="134175" y="2304679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9" name="Rectangle 31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" name="Rectangle 35"/>
          <p:cNvSpPr>
            <a:spLocks noChangeArrowheads="1"/>
          </p:cNvSpPr>
          <p:nvPr/>
        </p:nvSpPr>
        <p:spPr bwMode="auto">
          <a:xfrm>
            <a:off x="106363" y="-431729"/>
            <a:ext cx="695146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3" name="Rectangle 39"/>
          <p:cNvSpPr>
            <a:spLocks noChangeArrowheads="1"/>
          </p:cNvSpPr>
          <p:nvPr/>
        </p:nvSpPr>
        <p:spPr bwMode="auto">
          <a:xfrm>
            <a:off x="119064" y="203028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108607" y="1825537"/>
            <a:ext cx="3279776" cy="584051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Rectangle 41"/>
          <p:cNvSpPr>
            <a:spLocks noChangeArrowheads="1"/>
          </p:cNvSpPr>
          <p:nvPr/>
        </p:nvSpPr>
        <p:spPr bwMode="auto">
          <a:xfrm>
            <a:off x="122238" y="151822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75176" y="2025743"/>
            <a:ext cx="310690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ct val="150000"/>
              </a:lnSpc>
            </a:pPr>
            <a:r>
              <a:rPr lang="ko-KR" altLang="en-US" sz="700" dirty="0">
                <a:latin typeface="+mj-ea"/>
                <a:ea typeface="+mj-ea"/>
              </a:rPr>
              <a:t>⦁매월 </a:t>
            </a:r>
            <a:r>
              <a:rPr lang="en-US" altLang="ko-KR" sz="700" dirty="0">
                <a:latin typeface="+mj-ea"/>
                <a:ea typeface="+mj-ea"/>
              </a:rPr>
              <a:t>1</a:t>
            </a:r>
            <a:r>
              <a:rPr lang="ko-KR" altLang="en-US" sz="700" dirty="0">
                <a:latin typeface="+mj-ea"/>
                <a:ea typeface="+mj-ea"/>
              </a:rPr>
              <a:t>일부터 말일까지 월 단위 강습으로 프로그램 운영</a:t>
            </a:r>
          </a:p>
          <a:p>
            <a:pPr algn="ctr" fontAlgn="base">
              <a:lnSpc>
                <a:spcPct val="150000"/>
              </a:lnSpc>
            </a:pPr>
            <a:r>
              <a:rPr lang="en-US" altLang="ko-KR" sz="700" dirty="0">
                <a:latin typeface="+mj-ea"/>
                <a:ea typeface="+mj-ea"/>
              </a:rPr>
              <a:t>※ </a:t>
            </a:r>
            <a:r>
              <a:rPr lang="ko-KR" altLang="en-US" sz="700" dirty="0">
                <a:latin typeface="+mj-ea"/>
                <a:ea typeface="+mj-ea"/>
              </a:rPr>
              <a:t>운영상 프로그램이 변경될 수 있습니다</a:t>
            </a:r>
            <a:r>
              <a:rPr lang="en-US" altLang="ko-KR" sz="700" dirty="0">
                <a:latin typeface="+mj-ea"/>
                <a:ea typeface="+mj-ea"/>
              </a:rPr>
              <a:t>.</a:t>
            </a:r>
            <a:endParaRPr lang="ko-KR" altLang="en-US" sz="700" dirty="0">
              <a:latin typeface="+mj-ea"/>
              <a:ea typeface="+mj-ea"/>
            </a:endParaRPr>
          </a:p>
        </p:txBody>
      </p:sp>
      <p:sp>
        <p:nvSpPr>
          <p:cNvPr id="37" name="Rectangle 43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8" name="Rectangle 45"/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9" name="Rectangle 47"/>
          <p:cNvSpPr>
            <a:spLocks noChangeArrowheads="1"/>
          </p:cNvSpPr>
          <p:nvPr/>
        </p:nvSpPr>
        <p:spPr bwMode="auto">
          <a:xfrm>
            <a:off x="304800" y="3048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7" name="직사각형 66"/>
          <p:cNvSpPr/>
          <p:nvPr/>
        </p:nvSpPr>
        <p:spPr>
          <a:xfrm>
            <a:off x="114956" y="6126826"/>
            <a:ext cx="3279776" cy="1789470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9" name="직사각형 68"/>
          <p:cNvSpPr/>
          <p:nvPr/>
        </p:nvSpPr>
        <p:spPr>
          <a:xfrm>
            <a:off x="109919" y="8032486"/>
            <a:ext cx="3279776" cy="1404149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2" name="직사각형 71"/>
          <p:cNvSpPr/>
          <p:nvPr/>
        </p:nvSpPr>
        <p:spPr>
          <a:xfrm>
            <a:off x="3475845" y="5260496"/>
            <a:ext cx="3290888" cy="3349553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fontAlgn="base">
              <a:lnSpc>
                <a:spcPct val="150000"/>
              </a:lnSpc>
            </a:pPr>
            <a:endParaRPr lang="ko-KR" altLang="en-US" dirty="0">
              <a:latin typeface="+mj-ea"/>
              <a:ea typeface="+mj-ea"/>
            </a:endParaRPr>
          </a:p>
        </p:txBody>
      </p:sp>
      <p:sp>
        <p:nvSpPr>
          <p:cNvPr id="73" name="직사각형 72"/>
          <p:cNvSpPr/>
          <p:nvPr/>
        </p:nvSpPr>
        <p:spPr>
          <a:xfrm>
            <a:off x="3475036" y="1834219"/>
            <a:ext cx="3290888" cy="3286133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              </a:t>
            </a:r>
            <a:endParaRPr lang="ko-KR" altLang="en-US" dirty="0"/>
          </a:p>
        </p:txBody>
      </p:sp>
      <p:sp>
        <p:nvSpPr>
          <p:cNvPr id="74" name="직사각형 73"/>
          <p:cNvSpPr/>
          <p:nvPr/>
        </p:nvSpPr>
        <p:spPr>
          <a:xfrm>
            <a:off x="3475036" y="8754525"/>
            <a:ext cx="3286934" cy="644538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 </a:t>
            </a:r>
            <a:endParaRPr lang="ko-KR" altLang="en-US" dirty="0"/>
          </a:p>
        </p:txBody>
      </p:sp>
      <p:graphicFrame>
        <p:nvGraphicFramePr>
          <p:cNvPr id="48" name="표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8059608"/>
              </p:ext>
            </p:extLst>
          </p:nvPr>
        </p:nvGraphicFramePr>
        <p:xfrm>
          <a:off x="152398" y="6419877"/>
          <a:ext cx="3219451" cy="7111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890"/>
                <a:gridCol w="793676"/>
                <a:gridCol w="1781885"/>
              </a:tblGrid>
              <a:tr h="0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600" dirty="0" smtClean="0"/>
                        <a:t>구분</a:t>
                      </a:r>
                      <a:endParaRPr lang="ko-KR" altLang="en-US" sz="600" dirty="0"/>
                    </a:p>
                  </a:txBody>
                  <a:tcPr marL="73602" marR="73602" marT="36801" marB="36801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dirty="0" smtClean="0"/>
                        <a:t>접수일자</a:t>
                      </a:r>
                      <a:endParaRPr lang="ko-KR" altLang="en-US" sz="600" dirty="0"/>
                    </a:p>
                  </a:txBody>
                  <a:tcPr marL="73602" marR="73602" marT="36801" marB="36801"/>
                </a:tc>
              </a:tr>
              <a:tr h="18557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dirty="0" smtClean="0"/>
                        <a:t>기존회원</a:t>
                      </a:r>
                      <a:endParaRPr lang="ko-KR" altLang="en-US" sz="700" dirty="0"/>
                    </a:p>
                  </a:txBody>
                  <a:tcPr marL="73602" marR="73602" marT="36801" marB="36801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dirty="0" smtClean="0"/>
                        <a:t>재등록</a:t>
                      </a:r>
                    </a:p>
                  </a:txBody>
                  <a:tcPr marL="73602" marR="73602" marT="36801" marB="3680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dirty="0" smtClean="0"/>
                        <a:t>매월 </a:t>
                      </a:r>
                      <a:r>
                        <a:rPr lang="en-US" altLang="ko-KR" sz="700" dirty="0" smtClean="0"/>
                        <a:t>18</a:t>
                      </a:r>
                      <a:r>
                        <a:rPr lang="ko-KR" altLang="en-US" sz="700" dirty="0" smtClean="0"/>
                        <a:t>일</a:t>
                      </a:r>
                      <a:r>
                        <a:rPr lang="en-US" altLang="ko-KR" sz="700" dirty="0" smtClean="0"/>
                        <a:t>(06:00) </a:t>
                      </a:r>
                      <a:r>
                        <a:rPr lang="en-US" altLang="ko-KR" sz="7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~ 23</a:t>
                      </a:r>
                      <a:r>
                        <a:rPr lang="ko-KR" altLang="en-US" sz="7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</a:t>
                      </a:r>
                      <a:r>
                        <a:rPr lang="en-US" altLang="ko-KR" sz="7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(21:00)</a:t>
                      </a:r>
                      <a:endParaRPr lang="ko-KR" altLang="en-US" sz="700" dirty="0"/>
                    </a:p>
                  </a:txBody>
                  <a:tcPr marL="73602" marR="73602" marT="36801" marB="36801"/>
                </a:tc>
              </a:tr>
              <a:tr h="0">
                <a:tc rowSpan="2">
                  <a:txBody>
                    <a:bodyPr/>
                    <a:lstStyle/>
                    <a:p>
                      <a:pPr algn="ctr" latinLnBrk="1"/>
                      <a:endParaRPr lang="en-US" altLang="ko-KR" sz="700" dirty="0" smtClean="0"/>
                    </a:p>
                    <a:p>
                      <a:pPr algn="ctr" latinLnBrk="1"/>
                      <a:r>
                        <a:rPr lang="ko-KR" altLang="en-US" sz="700" dirty="0" smtClean="0"/>
                        <a:t>신규등록</a:t>
                      </a:r>
                      <a:endParaRPr lang="ko-KR" altLang="en-US" sz="700" dirty="0"/>
                    </a:p>
                  </a:txBody>
                  <a:tcPr marL="73602" marR="73602" marT="36801" marB="3680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dirty="0" smtClean="0"/>
                        <a:t>의왕시 거주자</a:t>
                      </a:r>
                      <a:endParaRPr lang="ko-KR" altLang="en-US" sz="700" dirty="0"/>
                    </a:p>
                  </a:txBody>
                  <a:tcPr marL="73602" marR="73602" marT="36801" marB="3680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dirty="0" smtClean="0"/>
                        <a:t>매월 </a:t>
                      </a:r>
                      <a:r>
                        <a:rPr lang="en-US" altLang="ko-KR" sz="700" dirty="0" smtClean="0"/>
                        <a:t>26</a:t>
                      </a:r>
                      <a:r>
                        <a:rPr lang="ko-KR" altLang="en-US" sz="700" dirty="0" smtClean="0"/>
                        <a:t>일  </a:t>
                      </a:r>
                      <a:r>
                        <a:rPr lang="en-US" altLang="ko-KR" sz="700" dirty="0" smtClean="0"/>
                        <a:t>~  </a:t>
                      </a:r>
                      <a:r>
                        <a:rPr lang="ko-KR" altLang="en-US" sz="700" dirty="0" smtClean="0"/>
                        <a:t>말일까지</a:t>
                      </a:r>
                      <a:r>
                        <a:rPr lang="en-US" altLang="ko-KR" sz="700" dirty="0" smtClean="0"/>
                        <a:t>(06:00  ~  21:00)</a:t>
                      </a:r>
                      <a:endParaRPr lang="ko-KR" altLang="en-US" sz="700" dirty="0"/>
                    </a:p>
                  </a:txBody>
                  <a:tcPr marL="73602" marR="73602" marT="36801" marB="36801"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dirty="0" smtClean="0"/>
                        <a:t>타 지역 거주자</a:t>
                      </a:r>
                      <a:endParaRPr lang="ko-KR" altLang="en-US" sz="700" dirty="0"/>
                    </a:p>
                  </a:txBody>
                  <a:tcPr marL="73602" marR="73602" marT="36801" marB="3680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dirty="0" smtClean="0"/>
                        <a:t>매월 </a:t>
                      </a:r>
                      <a:r>
                        <a:rPr lang="en-US" altLang="ko-KR" sz="700" dirty="0" smtClean="0"/>
                        <a:t>27</a:t>
                      </a:r>
                      <a:r>
                        <a:rPr lang="ko-KR" altLang="en-US" sz="700" dirty="0" smtClean="0"/>
                        <a:t>일 </a:t>
                      </a:r>
                      <a:r>
                        <a:rPr lang="en-US" altLang="ko-KR" sz="700" baseline="0" dirty="0" smtClean="0"/>
                        <a:t> ~  </a:t>
                      </a:r>
                      <a:r>
                        <a:rPr lang="ko-KR" altLang="en-US" sz="700" baseline="0" dirty="0" smtClean="0"/>
                        <a:t>말일까지</a:t>
                      </a:r>
                      <a:r>
                        <a:rPr lang="en-US" altLang="ko-KR" sz="700" baseline="0" dirty="0" smtClean="0"/>
                        <a:t>(06:00  ~  21:00)</a:t>
                      </a:r>
                      <a:endParaRPr lang="ko-KR" altLang="en-US" sz="700" dirty="0"/>
                    </a:p>
                  </a:txBody>
                  <a:tcPr marL="73602" marR="73602" marT="36801" marB="36801"/>
                </a:tc>
              </a:tr>
            </a:tbl>
          </a:graphicData>
        </a:graphic>
      </p:graphicFrame>
      <p:sp>
        <p:nvSpPr>
          <p:cNvPr id="50" name="TextBox 49"/>
          <p:cNvSpPr txBox="1"/>
          <p:nvPr/>
        </p:nvSpPr>
        <p:spPr>
          <a:xfrm>
            <a:off x="135595" y="8177480"/>
            <a:ext cx="3223553" cy="1412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b="1" dirty="0" smtClean="0">
                <a:latin typeface="+mj-ea"/>
                <a:ea typeface="+mj-ea"/>
              </a:rPr>
              <a:t>※ </a:t>
            </a:r>
            <a:r>
              <a:rPr lang="ko-KR" altLang="en-US" b="1" dirty="0" smtClean="0">
                <a:latin typeface="+mj-ea"/>
                <a:ea typeface="+mj-ea"/>
              </a:rPr>
              <a:t>관련근거 </a:t>
            </a:r>
            <a:r>
              <a:rPr lang="en-US" altLang="ko-KR" b="1" dirty="0">
                <a:latin typeface="+mj-ea"/>
                <a:ea typeface="+mj-ea"/>
              </a:rPr>
              <a:t>: </a:t>
            </a:r>
            <a:r>
              <a:rPr lang="ko-KR" altLang="en-US" b="1" dirty="0">
                <a:latin typeface="+mj-ea"/>
                <a:ea typeface="+mj-ea"/>
              </a:rPr>
              <a:t>의왕시 체육시설관리운영 조례 제</a:t>
            </a:r>
            <a:r>
              <a:rPr lang="en-US" altLang="ko-KR" b="1" dirty="0">
                <a:latin typeface="+mj-ea"/>
                <a:ea typeface="+mj-ea"/>
              </a:rPr>
              <a:t>10</a:t>
            </a:r>
            <a:r>
              <a:rPr lang="ko-KR" altLang="en-US" b="1" dirty="0">
                <a:latin typeface="+mj-ea"/>
                <a:ea typeface="+mj-ea"/>
              </a:rPr>
              <a:t>조 </a:t>
            </a:r>
            <a:r>
              <a:rPr lang="en-US" altLang="ko-KR" b="1" dirty="0">
                <a:latin typeface="+mj-ea"/>
                <a:ea typeface="+mj-ea"/>
              </a:rPr>
              <a:t>2</a:t>
            </a:r>
            <a:r>
              <a:rPr lang="ko-KR" altLang="en-US" b="1" dirty="0">
                <a:latin typeface="+mj-ea"/>
                <a:ea typeface="+mj-ea"/>
              </a:rPr>
              <a:t>항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 smtClean="0">
                <a:latin typeface="+mj-ea"/>
                <a:ea typeface="+mj-ea"/>
              </a:rPr>
              <a:t>1.</a:t>
            </a:r>
            <a:r>
              <a:rPr lang="ko-KR" altLang="en-US" dirty="0" smtClean="0">
                <a:latin typeface="+mj-ea"/>
                <a:ea typeface="+mj-ea"/>
              </a:rPr>
              <a:t> 연기사유 </a:t>
            </a:r>
            <a:r>
              <a:rPr lang="en-US" altLang="ko-KR" dirty="0">
                <a:latin typeface="+mj-ea"/>
                <a:ea typeface="+mj-ea"/>
              </a:rPr>
              <a:t>: </a:t>
            </a:r>
            <a:r>
              <a:rPr lang="ko-KR" altLang="en-US" dirty="0">
                <a:latin typeface="+mj-ea"/>
                <a:ea typeface="+mj-ea"/>
              </a:rPr>
              <a:t>병원입원</a:t>
            </a:r>
            <a:r>
              <a:rPr lang="en-US" altLang="ko-KR" dirty="0">
                <a:latin typeface="+mj-ea"/>
                <a:ea typeface="+mj-ea"/>
              </a:rPr>
              <a:t>, </a:t>
            </a:r>
            <a:r>
              <a:rPr lang="ko-KR" altLang="en-US" dirty="0" err="1">
                <a:latin typeface="+mj-ea"/>
                <a:ea typeface="+mj-ea"/>
              </a:rPr>
              <a:t>국내ㆍ외</a:t>
            </a:r>
            <a:r>
              <a:rPr lang="ko-KR" altLang="en-US" dirty="0">
                <a:latin typeface="+mj-ea"/>
                <a:ea typeface="+mj-ea"/>
              </a:rPr>
              <a:t> </a:t>
            </a:r>
            <a:r>
              <a:rPr lang="ko-KR" altLang="en-US" dirty="0" smtClean="0">
                <a:latin typeface="+mj-ea"/>
                <a:ea typeface="+mj-ea"/>
              </a:rPr>
              <a:t>출타</a:t>
            </a:r>
            <a:r>
              <a:rPr lang="en-US" altLang="ko-KR" dirty="0">
                <a:latin typeface="+mj-ea"/>
                <a:ea typeface="+mj-ea"/>
              </a:rPr>
              <a:t>, </a:t>
            </a:r>
            <a:r>
              <a:rPr lang="ko-KR" altLang="en-US" dirty="0">
                <a:latin typeface="+mj-ea"/>
                <a:ea typeface="+mj-ea"/>
              </a:rPr>
              <a:t>그 밖의 특별사유가 인정될 때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 smtClean="0">
                <a:latin typeface="+mj-ea"/>
                <a:ea typeface="+mj-ea"/>
              </a:rPr>
              <a:t>2.</a:t>
            </a:r>
            <a:r>
              <a:rPr lang="ko-KR" altLang="en-US" dirty="0" smtClean="0">
                <a:latin typeface="+mj-ea"/>
                <a:ea typeface="+mj-ea"/>
              </a:rPr>
              <a:t> 필요서류</a:t>
            </a:r>
            <a:r>
              <a:rPr lang="en-US" altLang="ko-KR" dirty="0">
                <a:latin typeface="+mj-ea"/>
                <a:ea typeface="+mj-ea"/>
              </a:rPr>
              <a:t>: </a:t>
            </a:r>
            <a:r>
              <a:rPr lang="en-US" altLang="ko-KR" dirty="0" smtClean="0">
                <a:latin typeface="+mj-ea"/>
                <a:ea typeface="+mj-ea"/>
              </a:rPr>
              <a:t> </a:t>
            </a:r>
            <a:r>
              <a:rPr lang="ko-KR" altLang="en-US" dirty="0" smtClean="0">
                <a:latin typeface="+mj-ea"/>
                <a:ea typeface="+mj-ea"/>
              </a:rPr>
              <a:t>의사 </a:t>
            </a:r>
            <a:r>
              <a:rPr lang="ko-KR" altLang="en-US" dirty="0">
                <a:latin typeface="+mj-ea"/>
                <a:ea typeface="+mj-ea"/>
              </a:rPr>
              <a:t>소견서</a:t>
            </a:r>
            <a:r>
              <a:rPr lang="en-US" altLang="ko-KR" dirty="0">
                <a:latin typeface="+mj-ea"/>
                <a:ea typeface="+mj-ea"/>
              </a:rPr>
              <a:t>, </a:t>
            </a:r>
            <a:r>
              <a:rPr lang="ko-KR" altLang="en-US" dirty="0">
                <a:latin typeface="+mj-ea"/>
                <a:ea typeface="+mj-ea"/>
              </a:rPr>
              <a:t>장기출타확인서 등 관련서류 제출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 smtClean="0">
                <a:latin typeface="+mj-ea"/>
                <a:ea typeface="+mj-ea"/>
              </a:rPr>
              <a:t>3. </a:t>
            </a:r>
            <a:r>
              <a:rPr lang="ko-KR" altLang="en-US" dirty="0" smtClean="0">
                <a:solidFill>
                  <a:srgbClr val="0070C0"/>
                </a:solidFill>
                <a:latin typeface="+mj-ea"/>
                <a:ea typeface="+mj-ea"/>
              </a:rPr>
              <a:t>당해 년도 최대 </a:t>
            </a:r>
            <a:r>
              <a:rPr lang="en-US" altLang="ko-KR" dirty="0" smtClean="0">
                <a:solidFill>
                  <a:srgbClr val="0070C0"/>
                </a:solidFill>
                <a:latin typeface="+mj-ea"/>
                <a:ea typeface="+mj-ea"/>
              </a:rPr>
              <a:t>2</a:t>
            </a:r>
            <a:r>
              <a:rPr lang="ko-KR" altLang="en-US" dirty="0" smtClean="0">
                <a:solidFill>
                  <a:srgbClr val="0070C0"/>
                </a:solidFill>
                <a:latin typeface="+mj-ea"/>
                <a:ea typeface="+mj-ea"/>
              </a:rPr>
              <a:t>회까지만 연기 가능합니다</a:t>
            </a:r>
            <a:r>
              <a:rPr lang="en-US" altLang="ko-KR" dirty="0" smtClean="0">
                <a:latin typeface="+mj-ea"/>
                <a:ea typeface="+mj-ea"/>
              </a:rPr>
              <a:t>.</a:t>
            </a:r>
            <a:endParaRPr lang="ko-KR" altLang="en-US" dirty="0">
              <a:latin typeface="+mj-ea"/>
              <a:ea typeface="+mj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 smtClean="0">
                <a:latin typeface="+mj-ea"/>
                <a:ea typeface="+mj-ea"/>
              </a:rPr>
              <a:t>4. </a:t>
            </a:r>
            <a:r>
              <a:rPr lang="ko-KR" altLang="en-US" dirty="0" smtClean="0">
                <a:latin typeface="+mj-ea"/>
                <a:ea typeface="+mj-ea"/>
              </a:rPr>
              <a:t>연기 </a:t>
            </a:r>
            <a:r>
              <a:rPr lang="ko-KR" altLang="en-US" dirty="0">
                <a:latin typeface="+mj-ea"/>
                <a:ea typeface="+mj-ea"/>
              </a:rPr>
              <a:t>신청서 제출일 다음날부터 </a:t>
            </a:r>
            <a:r>
              <a:rPr lang="en-US" altLang="ko-KR" dirty="0">
                <a:latin typeface="+mj-ea"/>
                <a:ea typeface="+mj-ea"/>
              </a:rPr>
              <a:t>30</a:t>
            </a:r>
            <a:r>
              <a:rPr lang="ko-KR" altLang="en-US" dirty="0">
                <a:latin typeface="+mj-ea"/>
                <a:ea typeface="+mj-ea"/>
              </a:rPr>
              <a:t>일 </a:t>
            </a:r>
            <a:r>
              <a:rPr lang="en-US" altLang="ko-KR" dirty="0">
                <a:latin typeface="+mj-ea"/>
                <a:ea typeface="+mj-ea"/>
              </a:rPr>
              <a:t>/ 60</a:t>
            </a:r>
            <a:r>
              <a:rPr lang="ko-KR" altLang="en-US" dirty="0">
                <a:latin typeface="+mj-ea"/>
                <a:ea typeface="+mj-ea"/>
              </a:rPr>
              <a:t>일까지 연기됩니다</a:t>
            </a:r>
            <a:r>
              <a:rPr lang="en-US" altLang="ko-KR" dirty="0">
                <a:latin typeface="+mj-ea"/>
                <a:ea typeface="+mj-ea"/>
              </a:rPr>
              <a:t>.</a:t>
            </a:r>
            <a:endParaRPr lang="ko-KR" altLang="en-US" dirty="0">
              <a:latin typeface="+mj-ea"/>
              <a:ea typeface="+mj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 smtClean="0">
                <a:latin typeface="+mj-ea"/>
                <a:ea typeface="+mj-ea"/>
              </a:rPr>
              <a:t>5. </a:t>
            </a:r>
            <a:r>
              <a:rPr lang="ko-KR" altLang="en-US" dirty="0" smtClean="0">
                <a:latin typeface="+mj-ea"/>
                <a:ea typeface="+mj-ea"/>
              </a:rPr>
              <a:t>본인 </a:t>
            </a:r>
            <a:r>
              <a:rPr lang="ko-KR" altLang="en-US" dirty="0">
                <a:latin typeface="+mj-ea"/>
                <a:ea typeface="+mj-ea"/>
              </a:rPr>
              <a:t>및 가족만 대리 가능 </a:t>
            </a:r>
            <a:endParaRPr lang="en-US" altLang="ko-KR" dirty="0" smtClean="0">
              <a:latin typeface="+mj-ea"/>
              <a:ea typeface="+mj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>
                <a:latin typeface="+mj-ea"/>
                <a:ea typeface="+mj-ea"/>
              </a:rPr>
              <a:t> </a:t>
            </a:r>
            <a:r>
              <a:rPr lang="en-US" altLang="ko-KR" dirty="0" smtClean="0">
                <a:latin typeface="+mj-ea"/>
                <a:ea typeface="+mj-ea"/>
              </a:rPr>
              <a:t> (</a:t>
            </a:r>
            <a:r>
              <a:rPr lang="ko-KR" altLang="en-US" dirty="0">
                <a:latin typeface="+mj-ea"/>
                <a:ea typeface="+mj-ea"/>
              </a:rPr>
              <a:t>가족관계증빙서류 지참</a:t>
            </a:r>
            <a:r>
              <a:rPr lang="en-US" altLang="ko-KR" dirty="0">
                <a:latin typeface="+mj-ea"/>
                <a:ea typeface="+mj-ea"/>
              </a:rPr>
              <a:t>-</a:t>
            </a:r>
            <a:r>
              <a:rPr lang="ko-KR" altLang="en-US" dirty="0" smtClean="0">
                <a:latin typeface="+mj-ea"/>
                <a:ea typeface="+mj-ea"/>
              </a:rPr>
              <a:t>주민등록등본 또는 가족관계증명서</a:t>
            </a:r>
            <a:r>
              <a:rPr lang="en-US" altLang="ko-KR" dirty="0">
                <a:latin typeface="+mj-ea"/>
                <a:ea typeface="+mj-ea"/>
              </a:rPr>
              <a:t>, </a:t>
            </a:r>
            <a:r>
              <a:rPr lang="ko-KR" altLang="en-US" dirty="0">
                <a:latin typeface="+mj-ea"/>
                <a:ea typeface="+mj-ea"/>
              </a:rPr>
              <a:t>오시는 분 신분증</a:t>
            </a:r>
            <a:r>
              <a:rPr lang="en-US" altLang="ko-KR" dirty="0">
                <a:latin typeface="+mj-ea"/>
                <a:ea typeface="+mj-ea"/>
              </a:rPr>
              <a:t>)</a:t>
            </a:r>
            <a:endParaRPr lang="ko-KR" altLang="en-US" dirty="0">
              <a:latin typeface="+mj-ea"/>
              <a:ea typeface="+mj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 smtClean="0">
                <a:latin typeface="+mj-ea"/>
                <a:ea typeface="+mj-ea"/>
              </a:rPr>
              <a:t>6. </a:t>
            </a:r>
            <a:r>
              <a:rPr lang="ko-KR" altLang="en-US" dirty="0" smtClean="0">
                <a:latin typeface="+mj-ea"/>
                <a:ea typeface="+mj-ea"/>
              </a:rPr>
              <a:t>연기기간 </a:t>
            </a:r>
            <a:r>
              <a:rPr lang="ko-KR" altLang="en-US" dirty="0">
                <a:latin typeface="+mj-ea"/>
                <a:ea typeface="+mj-ea"/>
              </a:rPr>
              <a:t>만료 후 </a:t>
            </a:r>
            <a:r>
              <a:rPr lang="ko-KR" altLang="en-US" dirty="0" smtClean="0">
                <a:latin typeface="+mj-ea"/>
                <a:ea typeface="+mj-ea"/>
              </a:rPr>
              <a:t>재 연기 </a:t>
            </a:r>
            <a:r>
              <a:rPr lang="ko-KR" altLang="en-US" dirty="0">
                <a:latin typeface="+mj-ea"/>
                <a:ea typeface="+mj-ea"/>
              </a:rPr>
              <a:t>불가</a:t>
            </a:r>
          </a:p>
          <a:p>
            <a:endParaRPr lang="ko-KR" alt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147637" y="7270233"/>
            <a:ext cx="3285701" cy="801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 smtClean="0">
                <a:latin typeface="+mn-ea"/>
              </a:rPr>
              <a:t>1. </a:t>
            </a:r>
            <a:r>
              <a:rPr lang="ko-KR" altLang="en-US" dirty="0" smtClean="0">
                <a:latin typeface="+mn-ea"/>
              </a:rPr>
              <a:t>온라인 </a:t>
            </a:r>
            <a:r>
              <a:rPr lang="ko-KR" altLang="en-US" dirty="0">
                <a:latin typeface="+mn-ea"/>
              </a:rPr>
              <a:t>수강신청 후 </a:t>
            </a:r>
            <a:r>
              <a:rPr lang="en-US" altLang="ko-KR" dirty="0">
                <a:latin typeface="+mn-ea"/>
              </a:rPr>
              <a:t>4</a:t>
            </a:r>
            <a:r>
              <a:rPr lang="ko-KR" altLang="en-US" dirty="0">
                <a:latin typeface="+mn-ea"/>
              </a:rPr>
              <a:t>시간 이내 결제</a:t>
            </a:r>
            <a:r>
              <a:rPr lang="en-US" altLang="ko-KR" dirty="0">
                <a:latin typeface="+mn-ea"/>
              </a:rPr>
              <a:t>(</a:t>
            </a:r>
            <a:r>
              <a:rPr lang="ko-KR" altLang="en-US" dirty="0">
                <a:latin typeface="+mn-ea"/>
              </a:rPr>
              <a:t>미결제 시 자동 취소</a:t>
            </a:r>
            <a:r>
              <a:rPr lang="en-US" altLang="ko-KR" dirty="0">
                <a:latin typeface="+mn-ea"/>
              </a:rPr>
              <a:t>)</a:t>
            </a:r>
            <a:r>
              <a:rPr lang="ko-KR" altLang="en-US" dirty="0">
                <a:latin typeface="+mn-ea"/>
              </a:rPr>
              <a:t/>
            </a:r>
            <a:br>
              <a:rPr lang="ko-KR" altLang="en-US" dirty="0">
                <a:latin typeface="+mn-ea"/>
              </a:rPr>
            </a:br>
            <a:r>
              <a:rPr lang="en-US" altLang="ko-KR" dirty="0" smtClean="0">
                <a:latin typeface="+mn-ea"/>
              </a:rPr>
              <a:t>2. </a:t>
            </a:r>
            <a:r>
              <a:rPr lang="ko-KR" altLang="en-US" dirty="0" smtClean="0">
                <a:latin typeface="+mn-ea"/>
              </a:rPr>
              <a:t>국</a:t>
            </a:r>
            <a:r>
              <a:rPr lang="en-US" altLang="ko-KR" dirty="0">
                <a:latin typeface="+mn-ea"/>
              </a:rPr>
              <a:t>.</a:t>
            </a:r>
            <a:r>
              <a:rPr lang="ko-KR" altLang="en-US" dirty="0">
                <a:latin typeface="+mn-ea"/>
              </a:rPr>
              <a:t>공휴일은 접수 </a:t>
            </a:r>
            <a:r>
              <a:rPr lang="ko-KR" altLang="en-US" dirty="0" smtClean="0">
                <a:latin typeface="+mn-ea"/>
              </a:rPr>
              <a:t>불가</a:t>
            </a:r>
            <a:r>
              <a:rPr lang="en-US" altLang="ko-KR" dirty="0" smtClean="0">
                <a:latin typeface="+mn-ea"/>
              </a:rPr>
              <a:t>(</a:t>
            </a:r>
            <a:r>
              <a:rPr lang="ko-KR" altLang="en-US" dirty="0" smtClean="0">
                <a:latin typeface="+mn-ea"/>
              </a:rPr>
              <a:t>현장접수 포함</a:t>
            </a:r>
            <a:r>
              <a:rPr lang="en-US" altLang="ko-KR" dirty="0" smtClean="0">
                <a:latin typeface="+mn-ea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dirty="0" smtClean="0">
                <a:latin typeface="+mn-ea"/>
              </a:rPr>
              <a:t>- </a:t>
            </a:r>
            <a:r>
              <a:rPr lang="ko-KR" altLang="en-US" dirty="0" smtClean="0">
                <a:latin typeface="+mn-ea"/>
              </a:rPr>
              <a:t>접수기간 시작이 일요일 </a:t>
            </a:r>
            <a:r>
              <a:rPr lang="ko-KR" altLang="en-US" dirty="0">
                <a:latin typeface="+mn-ea"/>
              </a:rPr>
              <a:t>또는 공휴일인 경우 익일 </a:t>
            </a:r>
            <a:r>
              <a:rPr lang="ko-KR" altLang="en-US" dirty="0" smtClean="0">
                <a:latin typeface="+mn-ea"/>
              </a:rPr>
              <a:t>접수 </a:t>
            </a:r>
            <a:r>
              <a:rPr lang="ko-KR" altLang="en-US" dirty="0">
                <a:latin typeface="+mn-ea"/>
              </a:rPr>
              <a:t>시작</a:t>
            </a:r>
            <a:br>
              <a:rPr lang="ko-KR" altLang="en-US" dirty="0">
                <a:latin typeface="+mn-ea"/>
              </a:rPr>
            </a:br>
            <a:r>
              <a:rPr lang="en-US" altLang="ko-KR" dirty="0" smtClean="0">
                <a:latin typeface="+mn-ea"/>
              </a:rPr>
              <a:t>- </a:t>
            </a:r>
            <a:r>
              <a:rPr lang="ko-KR" altLang="en-US" dirty="0" smtClean="0">
                <a:latin typeface="+mn-ea"/>
              </a:rPr>
              <a:t>접수기간이 </a:t>
            </a:r>
            <a:r>
              <a:rPr lang="ko-KR" altLang="en-US" dirty="0">
                <a:latin typeface="+mn-ea"/>
              </a:rPr>
              <a:t>마지막 날이 일요일 또는 공휴일인 경우 전일 접수 </a:t>
            </a:r>
            <a:r>
              <a:rPr lang="ko-KR" altLang="en-US" dirty="0" smtClean="0">
                <a:latin typeface="+mn-ea"/>
              </a:rPr>
              <a:t>종료 </a:t>
            </a:r>
            <a:endParaRPr lang="ko-KR" altLang="en-US" dirty="0">
              <a:latin typeface="+mn-ea"/>
            </a:endParaRPr>
          </a:p>
          <a:p>
            <a:endParaRPr lang="ko-KR" altLang="en-US" sz="650" dirty="0"/>
          </a:p>
        </p:txBody>
      </p:sp>
      <p:sp>
        <p:nvSpPr>
          <p:cNvPr id="52" name="Rectangle 49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4" name="Rectangle 53"/>
          <p:cNvSpPr>
            <a:spLocks noChangeArrowheads="1"/>
          </p:cNvSpPr>
          <p:nvPr/>
        </p:nvSpPr>
        <p:spPr bwMode="auto">
          <a:xfrm>
            <a:off x="1858690" y="53948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5" name="Rectangle 55"/>
          <p:cNvSpPr>
            <a:spLocks noChangeArrowheads="1"/>
          </p:cNvSpPr>
          <p:nvPr/>
        </p:nvSpPr>
        <p:spPr bwMode="auto">
          <a:xfrm>
            <a:off x="1858690" y="53948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56" name="표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7108298"/>
              </p:ext>
            </p:extLst>
          </p:nvPr>
        </p:nvGraphicFramePr>
        <p:xfrm>
          <a:off x="3491574" y="1937321"/>
          <a:ext cx="3238828" cy="184251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786958"/>
                <a:gridCol w="451870"/>
              </a:tblGrid>
              <a:tr h="13859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60" dirty="0" smtClean="0"/>
                        <a:t>할인대상 </a:t>
                      </a:r>
                      <a:endParaRPr lang="ko-KR" altLang="en-US" sz="66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660" kern="1200" dirty="0" err="1" smtClean="0">
                          <a:effectLst/>
                        </a:rPr>
                        <a:t>할인률</a:t>
                      </a:r>
                      <a:endParaRPr lang="ko-KR" altLang="en-US" sz="660" b="1" kern="1200" dirty="0" smtClean="0">
                        <a:solidFill>
                          <a:schemeClr val="lt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914469">
                <a:tc>
                  <a:txBody>
                    <a:bodyPr/>
                    <a:lstStyle/>
                    <a:p>
                      <a:pPr marL="0" marR="0" indent="0" algn="l" defTabSz="6858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580" kern="1200" dirty="0" smtClean="0">
                          <a:effectLst/>
                          <a:latin typeface="맑은고딕"/>
                        </a:rPr>
                        <a:t>‣</a:t>
                      </a:r>
                      <a:r>
                        <a:rPr lang="en-US" altLang="ko-KR" sz="580" kern="1200" spc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65</a:t>
                      </a:r>
                      <a:r>
                        <a:rPr lang="ko-KR" altLang="en-US" sz="580" kern="1200" spc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세 이상 노인</a:t>
                      </a:r>
                      <a:r>
                        <a:rPr lang="en-US" altLang="ko-KR" sz="580" kern="1200" spc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580" kern="1200" spc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등록된 장애인과 장애 정도가 심한 장애인의 활동을 </a:t>
                      </a:r>
                      <a:r>
                        <a:rPr lang="en-US" altLang="ko-KR" sz="580" kern="1200" spc="0" baseline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580" kern="1200" spc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보조하는 사람 </a:t>
                      </a:r>
                      <a:r>
                        <a:rPr lang="en-US" altLang="ko-KR" sz="580" kern="1200" spc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1</a:t>
                      </a:r>
                      <a:r>
                        <a:rPr lang="ko-KR" altLang="en-US" sz="580" kern="1200" spc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명</a:t>
                      </a:r>
                      <a:r>
                        <a:rPr lang="en-US" altLang="ko-KR" sz="580" kern="1200" spc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580" kern="1200" spc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동성</a:t>
                      </a:r>
                      <a:r>
                        <a:rPr lang="en-US" altLang="ko-KR" sz="580" kern="1200" spc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), </a:t>
                      </a:r>
                      <a:r>
                        <a:rPr lang="ko-KR" altLang="en-US" sz="580" kern="1200" spc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국가유공자 등 예우 및 지원에 관한 법률 시행령 제</a:t>
                      </a:r>
                      <a:r>
                        <a:rPr lang="en-US" altLang="ko-KR" sz="580" kern="1200" spc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86</a:t>
                      </a:r>
                      <a:r>
                        <a:rPr lang="ko-KR" altLang="en-US" sz="580" kern="1200" spc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조제</a:t>
                      </a:r>
                      <a:r>
                        <a:rPr lang="en-US" altLang="ko-KR" sz="580" kern="1200" spc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1</a:t>
                      </a:r>
                      <a:r>
                        <a:rPr lang="ko-KR" altLang="en-US" sz="580" kern="1200" spc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항</a:t>
                      </a:r>
                      <a:r>
                        <a:rPr lang="en-US" altLang="ko-KR" sz="580" kern="1200" spc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580" kern="1200" spc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독립유공자 예우에 관한 법률 시행령 제</a:t>
                      </a:r>
                      <a:r>
                        <a:rPr lang="en-US" altLang="ko-KR" sz="580" kern="1200" spc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15</a:t>
                      </a:r>
                      <a:r>
                        <a:rPr lang="ko-KR" altLang="en-US" sz="580" kern="1200" spc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조</a:t>
                      </a:r>
                      <a:r>
                        <a:rPr lang="en-US" altLang="ko-KR" sz="580" kern="1200" spc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580" kern="1200" spc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참전유공자 예우 및 단체설립에 관한 법률 제</a:t>
                      </a:r>
                      <a:r>
                        <a:rPr lang="en-US" altLang="ko-KR" sz="580" kern="1200" spc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2</a:t>
                      </a:r>
                      <a:r>
                        <a:rPr lang="ko-KR" altLang="en-US" sz="580" kern="1200" spc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조</a:t>
                      </a:r>
                      <a:r>
                        <a:rPr lang="en-US" altLang="ko-KR" sz="580" kern="1200" spc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2</a:t>
                      </a:r>
                      <a:r>
                        <a:rPr lang="ko-KR" altLang="en-US" sz="580" kern="1200" spc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호</a:t>
                      </a:r>
                      <a:r>
                        <a:rPr lang="en-US" altLang="ko-KR" sz="580" kern="1200" spc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580" kern="1200" spc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고엽제후유증 등 환자지원 및 단체설립에 관한 법률 제</a:t>
                      </a:r>
                      <a:r>
                        <a:rPr lang="en-US" altLang="ko-KR" sz="580" kern="1200" spc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8</a:t>
                      </a:r>
                      <a:r>
                        <a:rPr lang="ko-KR" altLang="en-US" sz="580" kern="1200" spc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조의</a:t>
                      </a:r>
                      <a:r>
                        <a:rPr lang="en-US" altLang="ko-KR" sz="580" kern="1200" spc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3,</a:t>
                      </a:r>
                      <a:r>
                        <a:rPr lang="en-US" altLang="ko-KR" sz="580" kern="1200" spc="0" baseline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580" kern="1200" spc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5.18</a:t>
                      </a:r>
                      <a:r>
                        <a:rPr lang="ko-KR" altLang="en-US" sz="580" kern="1200" spc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민주 유공자예우 및 단체설립에 관한 법률 시행령 제</a:t>
                      </a:r>
                      <a:r>
                        <a:rPr lang="en-US" altLang="ko-KR" sz="580" kern="1200" spc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58</a:t>
                      </a:r>
                      <a:r>
                        <a:rPr lang="ko-KR" altLang="en-US" sz="580" kern="1200" spc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조</a:t>
                      </a:r>
                      <a:r>
                        <a:rPr lang="en-US" altLang="ko-KR" sz="580" kern="1200" spc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580" kern="1200" spc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국군포로의 송환 및 대우 등에 관한 법률 제</a:t>
                      </a:r>
                      <a:r>
                        <a:rPr lang="en-US" altLang="ko-KR" sz="580" kern="1200" spc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2</a:t>
                      </a:r>
                      <a:r>
                        <a:rPr lang="ko-KR" altLang="en-US" sz="580" kern="1200" spc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조제</a:t>
                      </a:r>
                      <a:r>
                        <a:rPr lang="en-US" altLang="ko-KR" sz="580" kern="1200" spc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5</a:t>
                      </a:r>
                      <a:r>
                        <a:rPr lang="ko-KR" altLang="en-US" sz="580" kern="1200" spc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호 및 </a:t>
                      </a:r>
                      <a:r>
                        <a:rPr lang="en-US" altLang="ko-KR" sz="580" kern="1200" spc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3</a:t>
                      </a:r>
                      <a:r>
                        <a:rPr lang="ko-KR" altLang="en-US" sz="580" kern="1200" spc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호</a:t>
                      </a:r>
                      <a:r>
                        <a:rPr lang="en-US" altLang="ko-KR" sz="580" kern="1200" spc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580" kern="1200" spc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국민기초생활보장법의 </a:t>
                      </a:r>
                      <a:r>
                        <a:rPr lang="ko-KR" altLang="en-US" sz="580" kern="1200" spc="0" dirty="0" err="1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수급자</a:t>
                      </a:r>
                      <a:r>
                        <a:rPr lang="en-US" altLang="ko-KR" sz="580" kern="1200" spc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580" kern="1200" spc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한 부모 가족지원법의 가족</a:t>
                      </a:r>
                      <a:r>
                        <a:rPr lang="en-US" altLang="ko-KR" sz="580" kern="1200" spc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580" kern="1200" spc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의왕시 병역명문가 예우에 관한 조례 대상자</a:t>
                      </a:r>
                      <a:r>
                        <a:rPr lang="en-US" altLang="ko-KR" sz="580" kern="1200" spc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,</a:t>
                      </a:r>
                      <a:r>
                        <a:rPr lang="en-US" altLang="ko-KR" sz="580" kern="1200" spc="0" baseline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580" kern="1200" spc="0" baseline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의왕시 인구정책 추진 및 지원에 관한 조례 대상자</a:t>
                      </a:r>
                      <a:r>
                        <a:rPr lang="en-US" altLang="ko-KR" sz="580" kern="1200" spc="0" baseline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580" kern="1200" spc="0" baseline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임신 중이거나 출산 후 </a:t>
                      </a:r>
                      <a:r>
                        <a:rPr lang="en-US" altLang="ko-KR" sz="580" kern="1200" spc="0" baseline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1</a:t>
                      </a:r>
                      <a:r>
                        <a:rPr lang="ko-KR" altLang="en-US" sz="580" kern="1200" spc="0" baseline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년이 지나지 않은 여성</a:t>
                      </a:r>
                      <a:r>
                        <a:rPr lang="en-US" altLang="ko-KR" sz="580" kern="1200" spc="0" baseline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580" kern="1200" spc="0" baseline="0" dirty="0" smtClean="0">
                          <a:solidFill>
                            <a:schemeClr val="dk1"/>
                          </a:solidFill>
                          <a:effectLst/>
                          <a:latin typeface="맑은고딕"/>
                          <a:ea typeface="+mn-ea"/>
                          <a:cs typeface="+mn-cs"/>
                        </a:rPr>
                        <a:t>경기도 문화의 날 지정 및 운영에 관한 조례</a:t>
                      </a:r>
                      <a:endParaRPr lang="ko-KR" altLang="en-US" sz="580" kern="1200" spc="0" dirty="0" smtClean="0">
                        <a:solidFill>
                          <a:schemeClr val="dk1"/>
                        </a:solidFill>
                        <a:effectLst/>
                        <a:latin typeface="맑은고딕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600" kern="1200" dirty="0" smtClean="0">
                        <a:effectLst/>
                      </a:endParaRPr>
                    </a:p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600" kern="1200" dirty="0" smtClean="0">
                        <a:effectLst/>
                      </a:endParaRPr>
                    </a:p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600" kern="1200" dirty="0" smtClean="0">
                        <a:effectLst/>
                      </a:endParaRPr>
                    </a:p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600" kern="1200" dirty="0" smtClean="0">
                        <a:effectLst/>
                      </a:endParaRPr>
                    </a:p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600" kern="1200" dirty="0" smtClean="0">
                        <a:effectLst/>
                      </a:endParaRPr>
                    </a:p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600" kern="1200" dirty="0" smtClean="0">
                        <a:effectLst/>
                      </a:endParaRPr>
                    </a:p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600" kern="1200" dirty="0" smtClean="0">
                          <a:effectLst/>
                        </a:rPr>
                        <a:t>50%</a:t>
                      </a:r>
                      <a:endParaRPr lang="en-US" altLang="ko-KR" sz="600" kern="1200" dirty="0" smtClean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50788">
                <a:tc>
                  <a:txBody>
                    <a:bodyPr/>
                    <a:lstStyle/>
                    <a:p>
                      <a:pPr algn="l" fontAlgn="base" latinLnBrk="1">
                        <a:lnSpc>
                          <a:spcPct val="150000"/>
                        </a:lnSpc>
                      </a:pPr>
                      <a:r>
                        <a:rPr lang="en-US" altLang="ko-KR" sz="600" kern="1200" dirty="0" smtClean="0">
                          <a:effectLst/>
                          <a:latin typeface="맑은고딕"/>
                        </a:rPr>
                        <a:t>‣ </a:t>
                      </a:r>
                      <a:r>
                        <a:rPr lang="ko-KR" altLang="en-US" sz="580" kern="1200" spc="0" dirty="0" smtClean="0">
                          <a:effectLst/>
                          <a:latin typeface="맑은고딕"/>
                        </a:rPr>
                        <a:t>수영장을 이용하는 </a:t>
                      </a:r>
                      <a:r>
                        <a:rPr lang="en-US" altLang="ko-KR" sz="580" kern="1200" spc="0" dirty="0" smtClean="0">
                          <a:effectLst/>
                          <a:latin typeface="맑은고딕"/>
                        </a:rPr>
                        <a:t>10</a:t>
                      </a:r>
                      <a:r>
                        <a:rPr lang="ko-KR" altLang="en-US" sz="580" kern="1200" spc="0" dirty="0" smtClean="0">
                          <a:effectLst/>
                          <a:latin typeface="맑은고딕"/>
                        </a:rPr>
                        <a:t>세</a:t>
                      </a:r>
                      <a:r>
                        <a:rPr lang="ko-KR" altLang="en-US" sz="580" kern="1200" spc="0" baseline="0" dirty="0" smtClean="0">
                          <a:effectLst/>
                          <a:latin typeface="맑은고딕"/>
                        </a:rPr>
                        <a:t> 이상 </a:t>
                      </a:r>
                      <a:r>
                        <a:rPr lang="en-US" altLang="ko-KR" sz="580" kern="1200" spc="0" baseline="0" dirty="0" smtClean="0">
                          <a:effectLst/>
                          <a:latin typeface="맑은고딕"/>
                        </a:rPr>
                        <a:t>55</a:t>
                      </a:r>
                      <a:r>
                        <a:rPr lang="ko-KR" altLang="en-US" sz="580" kern="1200" spc="0" baseline="0" dirty="0" smtClean="0">
                          <a:effectLst/>
                          <a:latin typeface="맑은고딕"/>
                        </a:rPr>
                        <a:t>세 이하의 </a:t>
                      </a:r>
                      <a:r>
                        <a:rPr lang="ko-KR" altLang="en-US" sz="580" kern="1200" spc="0" dirty="0" smtClean="0">
                          <a:effectLst/>
                          <a:latin typeface="맑은고딕"/>
                        </a:rPr>
                        <a:t>여성</a:t>
                      </a:r>
                      <a:r>
                        <a:rPr lang="en-US" altLang="ko-KR" sz="580" kern="1200" spc="0" dirty="0" smtClean="0">
                          <a:effectLst/>
                          <a:latin typeface="맑은고딕"/>
                        </a:rPr>
                        <a:t>(</a:t>
                      </a:r>
                      <a:r>
                        <a:rPr lang="ko-KR" altLang="en-US" sz="580" kern="1200" spc="0" dirty="0" smtClean="0">
                          <a:effectLst/>
                          <a:latin typeface="맑은고딕"/>
                        </a:rPr>
                        <a:t>월 회원 이용료만 감면</a:t>
                      </a:r>
                      <a:r>
                        <a:rPr lang="en-US" altLang="ko-KR" sz="580" kern="1200" spc="0" dirty="0" smtClean="0">
                          <a:effectLst/>
                          <a:latin typeface="맑은고딕"/>
                        </a:rPr>
                        <a:t>)</a:t>
                      </a:r>
                      <a:endParaRPr lang="ko-KR" altLang="en-US" sz="580" kern="1200" spc="0" dirty="0" smtClean="0">
                        <a:effectLst/>
                        <a:latin typeface="맑은고딕"/>
                      </a:endParaRPr>
                    </a:p>
                    <a:p>
                      <a:pPr algn="l" fontAlgn="base" latinLnBrk="1">
                        <a:lnSpc>
                          <a:spcPct val="150000"/>
                        </a:lnSpc>
                      </a:pPr>
                      <a:r>
                        <a:rPr lang="en-US" altLang="ko-KR" sz="600" kern="1200" dirty="0" smtClean="0">
                          <a:effectLst/>
                          <a:latin typeface="맑은고딕"/>
                        </a:rPr>
                        <a:t>‣ 3</a:t>
                      </a:r>
                      <a:r>
                        <a:rPr lang="ko-KR" altLang="en-US" sz="600" kern="1200" dirty="0" smtClean="0">
                          <a:effectLst/>
                          <a:latin typeface="맑은고딕"/>
                        </a:rPr>
                        <a:t>개월 정기등록회원</a:t>
                      </a:r>
                      <a:r>
                        <a:rPr lang="en-US" altLang="ko-KR" sz="600" kern="1200" dirty="0" smtClean="0">
                          <a:effectLst/>
                          <a:latin typeface="맑은고딕"/>
                        </a:rPr>
                        <a:t>(</a:t>
                      </a:r>
                      <a:r>
                        <a:rPr lang="ko-KR" altLang="en-US" sz="600" kern="1200" dirty="0" smtClean="0">
                          <a:solidFill>
                            <a:srgbClr val="0070C0"/>
                          </a:solidFill>
                          <a:effectLst/>
                          <a:latin typeface="맑은고딕"/>
                        </a:rPr>
                        <a:t>의왕시민</a:t>
                      </a:r>
                      <a:r>
                        <a:rPr lang="en-US" altLang="ko-KR" sz="600" kern="1200" dirty="0" smtClean="0">
                          <a:effectLst/>
                          <a:latin typeface="맑은고딕"/>
                        </a:rPr>
                        <a:t>)</a:t>
                      </a:r>
                      <a:endParaRPr lang="ko-KR" altLang="en-US" sz="600" kern="1200" dirty="0" smtClean="0">
                        <a:solidFill>
                          <a:schemeClr val="dk1"/>
                        </a:solidFill>
                        <a:effectLst/>
                        <a:latin typeface="맑은고딕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600" kern="1200" dirty="0" smtClean="0">
                          <a:effectLst/>
                        </a:rPr>
                        <a:t>10%</a:t>
                      </a:r>
                      <a:endParaRPr lang="en-US" altLang="ko-KR" sz="600" kern="1200" dirty="0" smtClean="0">
                        <a:solidFill>
                          <a:schemeClr val="dk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7" name="TextBox 56"/>
          <p:cNvSpPr txBox="1"/>
          <p:nvPr/>
        </p:nvSpPr>
        <p:spPr>
          <a:xfrm>
            <a:off x="3507618" y="3714349"/>
            <a:ext cx="3219779" cy="1463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sz="540" dirty="0" smtClean="0">
                <a:latin typeface="맑은고딕"/>
              </a:rPr>
              <a:t>‣</a:t>
            </a:r>
            <a:r>
              <a:rPr lang="ko-KR" altLang="en-US" sz="540" dirty="0" smtClean="0">
                <a:solidFill>
                  <a:srgbClr val="FF0000"/>
                </a:solidFill>
                <a:latin typeface="맑은고딕"/>
              </a:rPr>
              <a:t>감면은</a:t>
            </a:r>
            <a:r>
              <a:rPr lang="en-US" altLang="ko-KR" sz="540" dirty="0" smtClean="0">
                <a:solidFill>
                  <a:srgbClr val="FF0000"/>
                </a:solidFill>
                <a:latin typeface="맑은고딕"/>
              </a:rPr>
              <a:t>(65</a:t>
            </a:r>
            <a:r>
              <a:rPr lang="ko-KR" altLang="en-US" sz="540" dirty="0" smtClean="0">
                <a:solidFill>
                  <a:srgbClr val="FF0000"/>
                </a:solidFill>
                <a:latin typeface="맑은고딕"/>
              </a:rPr>
              <a:t>세 이상 노인 등</a:t>
            </a:r>
            <a:r>
              <a:rPr lang="en-US" altLang="ko-KR" sz="540" dirty="0" smtClean="0">
                <a:solidFill>
                  <a:srgbClr val="FF0000"/>
                </a:solidFill>
                <a:latin typeface="맑은고딕"/>
              </a:rPr>
              <a:t>) </a:t>
            </a:r>
            <a:r>
              <a:rPr lang="ko-KR" altLang="en-US" sz="540" dirty="0" smtClean="0">
                <a:solidFill>
                  <a:srgbClr val="FF0000"/>
                </a:solidFill>
                <a:latin typeface="맑은고딕"/>
              </a:rPr>
              <a:t>결제 시점 기준으로 생일이 지나야 할인 적용</a:t>
            </a:r>
            <a:r>
              <a:rPr lang="ko-KR" altLang="en-US" sz="540" dirty="0" smtClean="0">
                <a:latin typeface="맑은고딕"/>
              </a:rPr>
              <a:t>됩니다</a:t>
            </a:r>
            <a:r>
              <a:rPr lang="en-US" altLang="ko-KR" sz="540" dirty="0" smtClean="0">
                <a:latin typeface="맑은고딕"/>
              </a:rPr>
              <a:t>.</a:t>
            </a:r>
            <a:endParaRPr lang="en-US" altLang="ko-KR" sz="540" dirty="0">
              <a:latin typeface="맑은고딕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540" dirty="0" smtClean="0">
                <a:latin typeface="맑은고딕"/>
              </a:rPr>
              <a:t>‣</a:t>
            </a:r>
            <a:r>
              <a:rPr lang="en-US" altLang="ko-KR" sz="540" dirty="0" smtClean="0">
                <a:latin typeface="+mn-ea"/>
              </a:rPr>
              <a:t> </a:t>
            </a:r>
            <a:r>
              <a:rPr lang="ko-KR" altLang="en-US" sz="540" dirty="0" smtClean="0">
                <a:latin typeface="+mn-ea"/>
              </a:rPr>
              <a:t>다자녀할인의 </a:t>
            </a:r>
            <a:r>
              <a:rPr lang="ko-KR" altLang="en-US" sz="540" dirty="0">
                <a:latin typeface="+mn-ea"/>
              </a:rPr>
              <a:t>가족범위는 의왕시에 주민등록을 두고 </a:t>
            </a:r>
            <a:r>
              <a:rPr lang="en-US" altLang="ko-KR" sz="540" dirty="0">
                <a:latin typeface="+mn-ea"/>
              </a:rPr>
              <a:t>2</a:t>
            </a:r>
            <a:r>
              <a:rPr lang="ko-KR" altLang="en-US" sz="540" dirty="0">
                <a:latin typeface="+mn-ea"/>
              </a:rPr>
              <a:t>인 이상 다자녀 가정 중 </a:t>
            </a:r>
            <a:endParaRPr lang="en-US" altLang="ko-KR" sz="540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540" dirty="0">
                <a:latin typeface="+mn-ea"/>
              </a:rPr>
              <a:t> </a:t>
            </a:r>
            <a:r>
              <a:rPr lang="en-US" altLang="ko-KR" sz="540" dirty="0" smtClean="0">
                <a:latin typeface="+mn-ea"/>
              </a:rPr>
              <a:t> </a:t>
            </a:r>
            <a:r>
              <a:rPr lang="ko-KR" altLang="en-US" sz="540" dirty="0" smtClean="0">
                <a:latin typeface="+mn-ea"/>
              </a:rPr>
              <a:t>가족관계등록부상 </a:t>
            </a:r>
            <a:r>
              <a:rPr lang="en-US" altLang="ko-KR" sz="540" dirty="0">
                <a:latin typeface="+mn-ea"/>
              </a:rPr>
              <a:t>18</a:t>
            </a:r>
            <a:r>
              <a:rPr lang="ko-KR" altLang="en-US" sz="540" dirty="0">
                <a:latin typeface="+mn-ea"/>
              </a:rPr>
              <a:t>세 이하 자녀가 </a:t>
            </a:r>
            <a:r>
              <a:rPr lang="en-US" altLang="ko-KR" sz="540" dirty="0">
                <a:latin typeface="+mn-ea"/>
              </a:rPr>
              <a:t>1</a:t>
            </a:r>
            <a:r>
              <a:rPr lang="ko-KR" altLang="en-US" sz="540" dirty="0">
                <a:latin typeface="+mn-ea"/>
              </a:rPr>
              <a:t>명 이상인 가정입니다</a:t>
            </a:r>
            <a:r>
              <a:rPr lang="en-US" altLang="ko-KR" sz="540" dirty="0" smtClean="0">
                <a:latin typeface="+mn-ea"/>
              </a:rPr>
              <a:t>.</a:t>
            </a:r>
          </a:p>
          <a:p>
            <a:pPr fontAlgn="base">
              <a:lnSpc>
                <a:spcPct val="150000"/>
              </a:lnSpc>
            </a:pPr>
            <a:r>
              <a:rPr lang="en-US" altLang="ko-KR" sz="540" dirty="0">
                <a:latin typeface="+mn-ea"/>
              </a:rPr>
              <a:t> </a:t>
            </a:r>
            <a:r>
              <a:rPr lang="en-US" altLang="ko-KR" sz="540" dirty="0" smtClean="0">
                <a:latin typeface="+mn-ea"/>
              </a:rPr>
              <a:t>  (</a:t>
            </a:r>
            <a:r>
              <a:rPr lang="ko-KR" altLang="en-US" sz="540" dirty="0">
                <a:solidFill>
                  <a:srgbClr val="0070C0"/>
                </a:solidFill>
                <a:latin typeface="+mn-ea"/>
              </a:rPr>
              <a:t>의왕시에 주민등록을 두지 않으면 할인불가</a:t>
            </a:r>
            <a:r>
              <a:rPr lang="en-US" altLang="ko-KR" sz="540" dirty="0">
                <a:latin typeface="+mn-ea"/>
              </a:rPr>
              <a:t>)</a:t>
            </a:r>
          </a:p>
          <a:p>
            <a:pPr fontAlgn="base">
              <a:lnSpc>
                <a:spcPct val="150000"/>
              </a:lnSpc>
            </a:pPr>
            <a:r>
              <a:rPr lang="en-US" altLang="ko-KR" sz="540" dirty="0">
                <a:latin typeface="+mn-ea"/>
              </a:rPr>
              <a:t>  </a:t>
            </a:r>
            <a:r>
              <a:rPr lang="en-US" altLang="ko-KR" sz="540" dirty="0" smtClean="0">
                <a:latin typeface="+mn-ea"/>
              </a:rPr>
              <a:t>* </a:t>
            </a:r>
            <a:r>
              <a:rPr lang="ko-KR" altLang="en-US" sz="540" dirty="0" smtClean="0">
                <a:latin typeface="+mn-ea"/>
              </a:rPr>
              <a:t>가족의 </a:t>
            </a:r>
            <a:r>
              <a:rPr lang="ko-KR" altLang="en-US" sz="540" dirty="0">
                <a:latin typeface="+mn-ea"/>
              </a:rPr>
              <a:t>범위는 배우자</a:t>
            </a:r>
            <a:r>
              <a:rPr lang="en-US" altLang="ko-KR" sz="540" dirty="0">
                <a:latin typeface="+mn-ea"/>
              </a:rPr>
              <a:t>, </a:t>
            </a:r>
            <a:r>
              <a:rPr lang="ko-KR" altLang="en-US" sz="540" dirty="0">
                <a:latin typeface="+mn-ea"/>
              </a:rPr>
              <a:t>부모</a:t>
            </a:r>
            <a:r>
              <a:rPr lang="en-US" altLang="ko-KR" sz="540" dirty="0">
                <a:latin typeface="+mn-ea"/>
              </a:rPr>
              <a:t>, </a:t>
            </a:r>
            <a:r>
              <a:rPr lang="ko-KR" altLang="en-US" sz="540" dirty="0">
                <a:latin typeface="+mn-ea"/>
              </a:rPr>
              <a:t>자녀로 제한합니다</a:t>
            </a:r>
            <a:r>
              <a:rPr lang="en-US" altLang="ko-KR" sz="540" dirty="0">
                <a:latin typeface="+mn-ea"/>
              </a:rPr>
              <a:t>.</a:t>
            </a:r>
          </a:p>
          <a:p>
            <a:pPr fontAlgn="base">
              <a:lnSpc>
                <a:spcPct val="150000"/>
              </a:lnSpc>
            </a:pPr>
            <a:r>
              <a:rPr lang="en-US" altLang="ko-KR" sz="540" dirty="0">
                <a:latin typeface="+mn-ea"/>
              </a:rPr>
              <a:t>    </a:t>
            </a:r>
            <a:r>
              <a:rPr lang="en-US" altLang="ko-KR" sz="540" dirty="0" smtClean="0">
                <a:latin typeface="+mn-ea"/>
              </a:rPr>
              <a:t> (</a:t>
            </a:r>
            <a:r>
              <a:rPr lang="ko-KR" altLang="en-US" sz="540" dirty="0">
                <a:latin typeface="+mn-ea"/>
              </a:rPr>
              <a:t>조부모</a:t>
            </a:r>
            <a:r>
              <a:rPr lang="en-US" altLang="ko-KR" sz="540" dirty="0">
                <a:latin typeface="+mn-ea"/>
              </a:rPr>
              <a:t>, </a:t>
            </a:r>
            <a:r>
              <a:rPr lang="ko-KR" altLang="en-US" sz="540" dirty="0">
                <a:latin typeface="+mn-ea"/>
              </a:rPr>
              <a:t>형제자매</a:t>
            </a:r>
            <a:r>
              <a:rPr lang="en-US" altLang="ko-KR" sz="540" dirty="0">
                <a:latin typeface="+mn-ea"/>
              </a:rPr>
              <a:t>, </a:t>
            </a:r>
            <a:r>
              <a:rPr lang="ko-KR" altLang="en-US" sz="540" dirty="0">
                <a:latin typeface="+mn-ea"/>
              </a:rPr>
              <a:t>손자</a:t>
            </a:r>
            <a:r>
              <a:rPr lang="en-US" altLang="ko-KR" sz="540" dirty="0">
                <a:latin typeface="+mn-ea"/>
              </a:rPr>
              <a:t>, </a:t>
            </a:r>
            <a:r>
              <a:rPr lang="ko-KR" altLang="en-US" sz="540" dirty="0">
                <a:latin typeface="+mn-ea"/>
              </a:rPr>
              <a:t>손녀</a:t>
            </a:r>
            <a:r>
              <a:rPr lang="en-US" altLang="ko-KR" sz="540" dirty="0">
                <a:latin typeface="+mn-ea"/>
              </a:rPr>
              <a:t>, </a:t>
            </a:r>
            <a:r>
              <a:rPr lang="ko-KR" altLang="en-US" sz="540" dirty="0">
                <a:latin typeface="+mn-ea"/>
              </a:rPr>
              <a:t>며느리</a:t>
            </a:r>
            <a:r>
              <a:rPr lang="en-US" altLang="ko-KR" sz="540" dirty="0">
                <a:latin typeface="+mn-ea"/>
              </a:rPr>
              <a:t>, </a:t>
            </a:r>
            <a:r>
              <a:rPr lang="ko-KR" altLang="en-US" sz="540" dirty="0">
                <a:latin typeface="+mn-ea"/>
              </a:rPr>
              <a:t>사위 등 불가</a:t>
            </a:r>
            <a:r>
              <a:rPr lang="en-US" altLang="ko-KR" sz="540" dirty="0">
                <a:latin typeface="+mn-ea"/>
              </a:rPr>
              <a:t>) </a:t>
            </a:r>
          </a:p>
          <a:p>
            <a:pPr fontAlgn="base">
              <a:lnSpc>
                <a:spcPct val="150000"/>
              </a:lnSpc>
            </a:pPr>
            <a:r>
              <a:rPr lang="en-US" altLang="ko-KR" sz="540" dirty="0">
                <a:latin typeface="+mn-ea"/>
              </a:rPr>
              <a:t>  </a:t>
            </a:r>
            <a:r>
              <a:rPr lang="en-US" altLang="ko-KR" sz="540" dirty="0" smtClean="0">
                <a:latin typeface="+mn-ea"/>
              </a:rPr>
              <a:t>* </a:t>
            </a:r>
            <a:r>
              <a:rPr lang="ko-KR" altLang="en-US" sz="540" dirty="0" smtClean="0">
                <a:solidFill>
                  <a:srgbClr val="0070C0"/>
                </a:solidFill>
                <a:latin typeface="+mn-ea"/>
              </a:rPr>
              <a:t>미성년 다자녀는 </a:t>
            </a:r>
            <a:r>
              <a:rPr lang="ko-KR" altLang="en-US" sz="540" dirty="0">
                <a:solidFill>
                  <a:srgbClr val="0070C0"/>
                </a:solidFill>
                <a:latin typeface="+mn-ea"/>
              </a:rPr>
              <a:t>회원가입 후 </a:t>
            </a:r>
            <a:r>
              <a:rPr lang="ko-KR" altLang="en-US" sz="540" u="sng" dirty="0">
                <a:solidFill>
                  <a:srgbClr val="0070C0"/>
                </a:solidFill>
                <a:latin typeface="+mn-ea"/>
              </a:rPr>
              <a:t>강습등록 </a:t>
            </a:r>
            <a:r>
              <a:rPr lang="ko-KR" altLang="en-US" sz="540" u="sng" dirty="0" smtClean="0">
                <a:solidFill>
                  <a:srgbClr val="0070C0"/>
                </a:solidFill>
                <a:latin typeface="+mn-ea"/>
              </a:rPr>
              <a:t>전</a:t>
            </a:r>
            <a:r>
              <a:rPr lang="ko-KR" altLang="en-US" sz="540" dirty="0" smtClean="0">
                <a:solidFill>
                  <a:srgbClr val="0070C0"/>
                </a:solidFill>
                <a:latin typeface="+mn-ea"/>
              </a:rPr>
              <a:t> 안내데스크에 방문하여 사전 감면  </a:t>
            </a:r>
            <a:endParaRPr lang="en-US" altLang="ko-KR" sz="540" dirty="0" smtClean="0">
              <a:solidFill>
                <a:srgbClr val="0070C0"/>
              </a:solidFill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540" dirty="0">
                <a:solidFill>
                  <a:srgbClr val="0070C0"/>
                </a:solidFill>
                <a:latin typeface="+mn-ea"/>
              </a:rPr>
              <a:t> </a:t>
            </a:r>
            <a:r>
              <a:rPr lang="en-US" altLang="ko-KR" sz="540" dirty="0" smtClean="0">
                <a:solidFill>
                  <a:srgbClr val="0070C0"/>
                </a:solidFill>
                <a:latin typeface="+mn-ea"/>
              </a:rPr>
              <a:t>   </a:t>
            </a:r>
            <a:r>
              <a:rPr lang="ko-KR" altLang="en-US" sz="540" dirty="0" smtClean="0">
                <a:solidFill>
                  <a:srgbClr val="0070C0"/>
                </a:solidFill>
                <a:latin typeface="+mn-ea"/>
              </a:rPr>
              <a:t>등록 </a:t>
            </a:r>
            <a:r>
              <a:rPr lang="ko-KR" altLang="en-US" sz="540" dirty="0" smtClean="0">
                <a:latin typeface="+mn-ea"/>
              </a:rPr>
              <a:t>해야 합니다</a:t>
            </a:r>
            <a:r>
              <a:rPr lang="en-US" altLang="ko-KR" sz="540" dirty="0" smtClean="0">
                <a:latin typeface="+mn-ea"/>
              </a:rPr>
              <a:t>. (</a:t>
            </a:r>
            <a:r>
              <a:rPr lang="ko-KR" altLang="en-US" sz="540" dirty="0" smtClean="0">
                <a:solidFill>
                  <a:srgbClr val="0070C0"/>
                </a:solidFill>
                <a:latin typeface="+mn-ea"/>
              </a:rPr>
              <a:t>이용 센터 별 </a:t>
            </a:r>
            <a:r>
              <a:rPr lang="ko-KR" altLang="en-US" sz="540" dirty="0">
                <a:solidFill>
                  <a:srgbClr val="0070C0"/>
                </a:solidFill>
                <a:latin typeface="+mn-ea"/>
              </a:rPr>
              <a:t>연 </a:t>
            </a:r>
            <a:r>
              <a:rPr lang="en-US" altLang="ko-KR" sz="540" dirty="0">
                <a:solidFill>
                  <a:srgbClr val="0070C0"/>
                </a:solidFill>
                <a:latin typeface="+mn-ea"/>
              </a:rPr>
              <a:t>1</a:t>
            </a:r>
            <a:r>
              <a:rPr lang="ko-KR" altLang="en-US" sz="540" dirty="0">
                <a:solidFill>
                  <a:srgbClr val="0070C0"/>
                </a:solidFill>
                <a:latin typeface="+mn-ea"/>
              </a:rPr>
              <a:t>회 </a:t>
            </a:r>
            <a:r>
              <a:rPr lang="ko-KR" altLang="en-US" sz="540" dirty="0" smtClean="0">
                <a:solidFill>
                  <a:srgbClr val="0070C0"/>
                </a:solidFill>
                <a:latin typeface="+mn-ea"/>
              </a:rPr>
              <a:t>신청</a:t>
            </a:r>
            <a:r>
              <a:rPr lang="en-US" altLang="ko-KR" sz="540" dirty="0" smtClean="0">
                <a:solidFill>
                  <a:srgbClr val="0070C0"/>
                </a:solidFill>
                <a:latin typeface="+mn-ea"/>
              </a:rPr>
              <a:t>/ </a:t>
            </a:r>
            <a:r>
              <a:rPr lang="ko-KR" altLang="en-US" sz="540" dirty="0" smtClean="0">
                <a:solidFill>
                  <a:srgbClr val="0070C0"/>
                </a:solidFill>
                <a:latin typeface="+mn-ea"/>
              </a:rPr>
              <a:t>매년 </a:t>
            </a:r>
            <a:r>
              <a:rPr lang="en-US" altLang="ko-KR" sz="540" dirty="0" smtClean="0">
                <a:solidFill>
                  <a:srgbClr val="0070C0"/>
                </a:solidFill>
                <a:latin typeface="+mn-ea"/>
              </a:rPr>
              <a:t>12</a:t>
            </a:r>
            <a:r>
              <a:rPr lang="ko-KR" altLang="en-US" sz="540" dirty="0" smtClean="0">
                <a:solidFill>
                  <a:srgbClr val="0070C0"/>
                </a:solidFill>
                <a:latin typeface="+mn-ea"/>
              </a:rPr>
              <a:t>월 </a:t>
            </a:r>
            <a:r>
              <a:rPr lang="en-US" altLang="ko-KR" sz="540" dirty="0" smtClean="0">
                <a:solidFill>
                  <a:srgbClr val="0070C0"/>
                </a:solidFill>
                <a:latin typeface="+mn-ea"/>
              </a:rPr>
              <a:t>31</a:t>
            </a:r>
            <a:r>
              <a:rPr lang="ko-KR" altLang="en-US" sz="540" dirty="0" smtClean="0">
                <a:solidFill>
                  <a:srgbClr val="0070C0"/>
                </a:solidFill>
                <a:latin typeface="+mn-ea"/>
              </a:rPr>
              <a:t>일로 종료</a:t>
            </a:r>
            <a:r>
              <a:rPr lang="en-US" altLang="ko-KR" sz="540" dirty="0" smtClean="0">
                <a:latin typeface="+mn-ea"/>
              </a:rPr>
              <a:t>)</a:t>
            </a:r>
            <a:endParaRPr lang="en-US" altLang="ko-KR" sz="540" dirty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540" dirty="0">
                <a:latin typeface="+mn-ea"/>
              </a:rPr>
              <a:t>    </a:t>
            </a:r>
            <a:r>
              <a:rPr lang="en-US" altLang="ko-KR" sz="540" dirty="0" smtClean="0">
                <a:latin typeface="+mn-ea"/>
              </a:rPr>
              <a:t>- </a:t>
            </a:r>
            <a:r>
              <a:rPr lang="ko-KR" altLang="en-US" sz="540" dirty="0" smtClean="0">
                <a:latin typeface="+mn-ea"/>
              </a:rPr>
              <a:t>다자녀 </a:t>
            </a:r>
            <a:r>
              <a:rPr lang="ko-KR" altLang="en-US" sz="540" dirty="0">
                <a:latin typeface="+mn-ea"/>
              </a:rPr>
              <a:t>사전감면등록 전에 </a:t>
            </a:r>
            <a:r>
              <a:rPr lang="ko-KR" altLang="en-US" sz="540" dirty="0" smtClean="0">
                <a:latin typeface="+mn-ea"/>
              </a:rPr>
              <a:t>강습 </a:t>
            </a:r>
            <a:r>
              <a:rPr lang="en-US" altLang="ko-KR" sz="540" dirty="0" smtClean="0">
                <a:latin typeface="+mn-ea"/>
              </a:rPr>
              <a:t>/ </a:t>
            </a:r>
            <a:r>
              <a:rPr lang="ko-KR" altLang="en-US" sz="540" dirty="0" smtClean="0">
                <a:latin typeface="+mn-ea"/>
              </a:rPr>
              <a:t>일일 이용료 결제한 </a:t>
            </a:r>
            <a:r>
              <a:rPr lang="ko-KR" altLang="en-US" sz="540" dirty="0">
                <a:latin typeface="+mn-ea"/>
              </a:rPr>
              <a:t>경우 환불 </a:t>
            </a:r>
            <a:r>
              <a:rPr lang="ko-KR" altLang="en-US" sz="540" dirty="0" smtClean="0">
                <a:latin typeface="+mn-ea"/>
              </a:rPr>
              <a:t>불가</a:t>
            </a:r>
            <a:endParaRPr lang="en-US" altLang="ko-KR" sz="540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540" dirty="0" smtClean="0">
                <a:solidFill>
                  <a:srgbClr val="FF0000"/>
                </a:solidFill>
                <a:latin typeface="+mn-ea"/>
              </a:rPr>
              <a:t>※ </a:t>
            </a:r>
            <a:r>
              <a:rPr lang="ko-KR" altLang="en-US" sz="540" dirty="0" smtClean="0">
                <a:solidFill>
                  <a:srgbClr val="FF0000"/>
                </a:solidFill>
                <a:latin typeface="+mn-ea"/>
              </a:rPr>
              <a:t>증빙 자료 미 제출 등 회원의 귀책사유로 감면을 받지 못하여 차후 관련 증빙자료를 제출하여 감</a:t>
            </a:r>
            <a:endParaRPr lang="en-US" altLang="ko-KR" sz="540" dirty="0" smtClean="0">
              <a:solidFill>
                <a:srgbClr val="FF0000"/>
              </a:solidFill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540" dirty="0">
                <a:solidFill>
                  <a:srgbClr val="FF0000"/>
                </a:solidFill>
                <a:latin typeface="+mn-ea"/>
              </a:rPr>
              <a:t> </a:t>
            </a:r>
            <a:r>
              <a:rPr lang="en-US" altLang="ko-KR" sz="540" dirty="0" smtClean="0">
                <a:solidFill>
                  <a:srgbClr val="FF0000"/>
                </a:solidFill>
                <a:latin typeface="+mn-ea"/>
              </a:rPr>
              <a:t>  </a:t>
            </a:r>
            <a:r>
              <a:rPr lang="ko-KR" altLang="en-US" sz="540" dirty="0" smtClean="0">
                <a:solidFill>
                  <a:srgbClr val="FF0000"/>
                </a:solidFill>
                <a:latin typeface="+mn-ea"/>
              </a:rPr>
              <a:t>면을 요구할 경우에는 지나간 기간 모두에 대하여 이를 소급하지 아니합니다</a:t>
            </a:r>
            <a:r>
              <a:rPr lang="en-US" altLang="ko-KR" sz="540" dirty="0" smtClean="0">
                <a:solidFill>
                  <a:srgbClr val="FF0000"/>
                </a:solidFill>
                <a:latin typeface="+mn-ea"/>
              </a:rPr>
              <a:t>.[</a:t>
            </a:r>
            <a:r>
              <a:rPr lang="ko-KR" altLang="en-US" sz="540" dirty="0" smtClean="0">
                <a:solidFill>
                  <a:srgbClr val="FF0000"/>
                </a:solidFill>
                <a:latin typeface="+mn-ea"/>
              </a:rPr>
              <a:t>이용약관 제 </a:t>
            </a:r>
            <a:r>
              <a:rPr lang="en-US" altLang="ko-KR" sz="540" dirty="0" smtClean="0">
                <a:solidFill>
                  <a:srgbClr val="FF0000"/>
                </a:solidFill>
                <a:latin typeface="+mn-ea"/>
              </a:rPr>
              <a:t>17</a:t>
            </a:r>
            <a:r>
              <a:rPr lang="ko-KR" altLang="en-US" sz="540" dirty="0" smtClean="0">
                <a:solidFill>
                  <a:srgbClr val="FF0000"/>
                </a:solidFill>
                <a:latin typeface="+mn-ea"/>
              </a:rPr>
              <a:t>조</a:t>
            </a:r>
            <a:r>
              <a:rPr lang="en-US" altLang="ko-KR" sz="540" dirty="0" smtClean="0">
                <a:solidFill>
                  <a:srgbClr val="FF0000"/>
                </a:solidFill>
                <a:latin typeface="+mn-ea"/>
              </a:rPr>
              <a:t>]</a:t>
            </a:r>
            <a:endParaRPr lang="ko-KR" altLang="en-US" sz="54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514451" y="5475973"/>
            <a:ext cx="3220714" cy="2973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b="1" dirty="0">
                <a:latin typeface="+mn-ea"/>
              </a:rPr>
              <a:t>※ </a:t>
            </a:r>
            <a:r>
              <a:rPr lang="ko-KR" altLang="en-US" b="1" dirty="0">
                <a:latin typeface="+mn-ea"/>
              </a:rPr>
              <a:t>관련근거 </a:t>
            </a:r>
            <a:r>
              <a:rPr lang="en-US" altLang="ko-KR" b="1" dirty="0">
                <a:latin typeface="+mn-ea"/>
              </a:rPr>
              <a:t>: </a:t>
            </a:r>
            <a:r>
              <a:rPr lang="ko-KR" altLang="en-US" b="1" dirty="0">
                <a:latin typeface="+mn-ea"/>
              </a:rPr>
              <a:t>의왕시 체육시설관리운영 조례 제</a:t>
            </a:r>
            <a:r>
              <a:rPr lang="en-US" altLang="ko-KR" b="1" dirty="0">
                <a:latin typeface="+mn-ea"/>
              </a:rPr>
              <a:t>10</a:t>
            </a:r>
            <a:r>
              <a:rPr lang="ko-KR" altLang="en-US" b="1" dirty="0">
                <a:latin typeface="+mn-ea"/>
              </a:rPr>
              <a:t>조 </a:t>
            </a:r>
            <a:r>
              <a:rPr lang="en-US" altLang="ko-KR" b="1" dirty="0">
                <a:latin typeface="+mn-ea"/>
              </a:rPr>
              <a:t>1</a:t>
            </a:r>
            <a:r>
              <a:rPr lang="ko-KR" altLang="en-US" b="1" dirty="0">
                <a:latin typeface="+mn-ea"/>
              </a:rPr>
              <a:t>항</a:t>
            </a:r>
          </a:p>
          <a:p>
            <a:pPr fontAlgn="base">
              <a:lnSpc>
                <a:spcPct val="150000"/>
              </a:lnSpc>
            </a:pPr>
            <a:r>
              <a:rPr lang="ko-KR" altLang="en-US" b="1" dirty="0" smtClean="0">
                <a:latin typeface="+mn-ea"/>
              </a:rPr>
              <a:t>⦁ 환불절차 </a:t>
            </a:r>
            <a:endParaRPr lang="ko-KR" altLang="en-US" b="1" dirty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 smtClean="0">
                <a:latin typeface="+mn-ea"/>
              </a:rPr>
              <a:t>1. </a:t>
            </a:r>
            <a:r>
              <a:rPr lang="ko-KR" altLang="en-US" dirty="0" smtClean="0">
                <a:latin typeface="+mn-ea"/>
              </a:rPr>
              <a:t>의왕도시공사 </a:t>
            </a:r>
            <a:r>
              <a:rPr lang="ko-KR" altLang="en-US" dirty="0">
                <a:latin typeface="+mn-ea"/>
              </a:rPr>
              <a:t>홈페이지에서 </a:t>
            </a:r>
            <a:r>
              <a:rPr lang="ko-KR" altLang="en-US" dirty="0" smtClean="0">
                <a:latin typeface="+mn-ea"/>
              </a:rPr>
              <a:t>강습취소 신청서 작성</a:t>
            </a:r>
            <a:endParaRPr lang="en-US" altLang="ko-KR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640" dirty="0" smtClean="0">
                <a:latin typeface="+mn-ea"/>
              </a:rPr>
              <a:t>    (</a:t>
            </a:r>
            <a:r>
              <a:rPr lang="ko-KR" altLang="en-US" sz="640" dirty="0"/>
              <a:t>로그인</a:t>
            </a:r>
            <a:r>
              <a:rPr lang="ko-KR" altLang="en-US" sz="640" dirty="0" smtClean="0"/>
              <a:t>→ 마이 페이지→ 수강 환불신청</a:t>
            </a:r>
            <a:r>
              <a:rPr lang="en-US" altLang="ko-KR" sz="640" dirty="0" smtClean="0">
                <a:latin typeface="+mn-ea"/>
              </a:rPr>
              <a:t>)</a:t>
            </a:r>
            <a:endParaRPr lang="ko-KR" altLang="en-US" sz="640" dirty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 smtClean="0">
                <a:latin typeface="+mn-ea"/>
              </a:rPr>
              <a:t>2. </a:t>
            </a:r>
            <a:r>
              <a:rPr lang="ko-KR" altLang="en-US" dirty="0" smtClean="0">
                <a:latin typeface="+mn-ea"/>
              </a:rPr>
              <a:t>현장 </a:t>
            </a:r>
            <a:r>
              <a:rPr lang="ko-KR" altLang="en-US" dirty="0">
                <a:latin typeface="+mn-ea"/>
              </a:rPr>
              <a:t>방문하여 </a:t>
            </a:r>
            <a:r>
              <a:rPr lang="ko-KR" altLang="en-US" dirty="0" smtClean="0">
                <a:latin typeface="+mn-ea"/>
              </a:rPr>
              <a:t>강습취소 </a:t>
            </a:r>
            <a:r>
              <a:rPr lang="ko-KR" altLang="en-US" dirty="0">
                <a:latin typeface="+mn-ea"/>
              </a:rPr>
              <a:t>신청서 </a:t>
            </a:r>
            <a:r>
              <a:rPr lang="ko-KR" altLang="en-US" dirty="0" smtClean="0">
                <a:latin typeface="+mn-ea"/>
              </a:rPr>
              <a:t>작성</a:t>
            </a:r>
            <a:endParaRPr lang="en-US" altLang="ko-KR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640" dirty="0">
                <a:latin typeface="+mn-ea"/>
              </a:rPr>
              <a:t> </a:t>
            </a:r>
            <a:r>
              <a:rPr lang="en-US" altLang="ko-KR" sz="640" dirty="0" smtClean="0">
                <a:latin typeface="+mn-ea"/>
              </a:rPr>
              <a:t>   (</a:t>
            </a:r>
            <a:r>
              <a:rPr lang="ko-KR" altLang="en-US" sz="640" dirty="0" smtClean="0">
                <a:latin typeface="+mn-ea"/>
              </a:rPr>
              <a:t>회원 증 </a:t>
            </a:r>
            <a:r>
              <a:rPr lang="ko-KR" altLang="en-US" sz="640" dirty="0">
                <a:latin typeface="+mn-ea"/>
              </a:rPr>
              <a:t>및 신분증 </a:t>
            </a:r>
            <a:r>
              <a:rPr lang="ko-KR" altLang="en-US" sz="640" dirty="0" smtClean="0">
                <a:latin typeface="+mn-ea"/>
              </a:rPr>
              <a:t>지참 </a:t>
            </a:r>
            <a:r>
              <a:rPr lang="en-US" altLang="ko-KR" sz="640" dirty="0" smtClean="0">
                <a:latin typeface="+mn-ea"/>
              </a:rPr>
              <a:t>/ </a:t>
            </a:r>
            <a:r>
              <a:rPr lang="ko-KR" altLang="en-US" sz="640" dirty="0" smtClean="0">
                <a:latin typeface="+mn-ea"/>
              </a:rPr>
              <a:t>가족 대리 신청 가능</a:t>
            </a:r>
            <a:r>
              <a:rPr lang="en-US" altLang="ko-KR" sz="640" dirty="0">
                <a:latin typeface="+mn-ea"/>
              </a:rPr>
              <a:t>)</a:t>
            </a:r>
            <a:endParaRPr lang="ko-KR" altLang="en-US" sz="640" dirty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b="1" dirty="0" smtClean="0">
                <a:latin typeface="+mn-ea"/>
              </a:rPr>
              <a:t>⦁ 환불기준</a:t>
            </a:r>
            <a:endParaRPr lang="ko-KR" altLang="en-US" b="1" dirty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 smtClean="0">
                <a:latin typeface="+mn-ea"/>
              </a:rPr>
              <a:t>1. </a:t>
            </a:r>
            <a:r>
              <a:rPr lang="ko-KR" altLang="en-US" dirty="0" smtClean="0">
                <a:latin typeface="+mn-ea"/>
              </a:rPr>
              <a:t>결제 </a:t>
            </a:r>
            <a:r>
              <a:rPr lang="ko-KR" altLang="en-US" dirty="0">
                <a:latin typeface="+mn-ea"/>
              </a:rPr>
              <a:t>당일 취소 시 전액 환불됩니다</a:t>
            </a:r>
            <a:r>
              <a:rPr lang="en-US" altLang="ko-KR" dirty="0" smtClean="0">
                <a:latin typeface="+mn-ea"/>
              </a:rPr>
              <a:t>.(</a:t>
            </a:r>
            <a:r>
              <a:rPr lang="ko-KR" altLang="en-US" dirty="0">
                <a:latin typeface="+mn-ea"/>
              </a:rPr>
              <a:t>프로그램 폐강 포함</a:t>
            </a:r>
            <a:r>
              <a:rPr lang="en-US" altLang="ko-KR" dirty="0">
                <a:latin typeface="+mn-ea"/>
              </a:rPr>
              <a:t>)</a:t>
            </a:r>
            <a:endParaRPr lang="ko-KR" altLang="en-US" dirty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 smtClean="0">
                <a:latin typeface="+mn-ea"/>
              </a:rPr>
              <a:t>2. </a:t>
            </a:r>
            <a:r>
              <a:rPr lang="ko-KR" altLang="en-US" dirty="0" smtClean="0">
                <a:latin typeface="+mn-ea"/>
              </a:rPr>
              <a:t>결제한 </a:t>
            </a:r>
            <a:r>
              <a:rPr lang="ko-KR" altLang="en-US" dirty="0">
                <a:latin typeface="+mn-ea"/>
              </a:rPr>
              <a:t>다음날∼강습개시일 이전</a:t>
            </a:r>
            <a:r>
              <a:rPr lang="en-US" altLang="ko-KR" dirty="0">
                <a:latin typeface="+mn-ea"/>
              </a:rPr>
              <a:t>: </a:t>
            </a:r>
            <a:r>
              <a:rPr lang="ko-KR" altLang="en-US" dirty="0">
                <a:latin typeface="+mn-ea"/>
              </a:rPr>
              <a:t>총 이용요금의 </a:t>
            </a:r>
            <a:r>
              <a:rPr lang="en-US" altLang="ko-KR" dirty="0">
                <a:latin typeface="+mn-ea"/>
              </a:rPr>
              <a:t>10% </a:t>
            </a:r>
            <a:r>
              <a:rPr lang="ko-KR" altLang="en-US" dirty="0">
                <a:latin typeface="+mn-ea"/>
              </a:rPr>
              <a:t>공제</a:t>
            </a:r>
            <a:r>
              <a:rPr lang="en-US" altLang="ko-KR" dirty="0">
                <a:latin typeface="+mn-ea"/>
              </a:rPr>
              <a:t>(</a:t>
            </a:r>
            <a:r>
              <a:rPr lang="ko-KR" altLang="en-US" dirty="0">
                <a:latin typeface="+mn-ea"/>
              </a:rPr>
              <a:t>위약금</a:t>
            </a:r>
            <a:r>
              <a:rPr lang="en-US" altLang="ko-KR" dirty="0">
                <a:latin typeface="+mn-ea"/>
              </a:rPr>
              <a:t>)</a:t>
            </a:r>
            <a:endParaRPr lang="ko-KR" altLang="en-US" dirty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 smtClean="0">
                <a:latin typeface="+mn-ea"/>
              </a:rPr>
              <a:t>3. </a:t>
            </a:r>
            <a:r>
              <a:rPr lang="ko-KR" altLang="en-US" dirty="0" smtClean="0">
                <a:latin typeface="+mn-ea"/>
              </a:rPr>
              <a:t>강습개시일 이후 </a:t>
            </a:r>
            <a:r>
              <a:rPr lang="en-US" altLang="ko-KR" dirty="0" smtClean="0">
                <a:latin typeface="+mn-ea"/>
              </a:rPr>
              <a:t>: </a:t>
            </a:r>
            <a:r>
              <a:rPr lang="ko-KR" altLang="en-US" dirty="0" err="1" smtClean="0">
                <a:latin typeface="+mn-ea"/>
              </a:rPr>
              <a:t>취소일까지의</a:t>
            </a:r>
            <a:r>
              <a:rPr lang="ko-KR" altLang="en-US" dirty="0" smtClean="0">
                <a:latin typeface="+mn-ea"/>
              </a:rPr>
              <a:t> </a:t>
            </a:r>
            <a:r>
              <a:rPr lang="ko-KR" altLang="en-US" dirty="0">
                <a:latin typeface="+mn-ea"/>
              </a:rPr>
              <a:t>이용일 수에 해당하는 금액과 </a:t>
            </a:r>
            <a:r>
              <a:rPr lang="ko-KR" altLang="en-US" dirty="0" smtClean="0">
                <a:latin typeface="+mn-ea"/>
              </a:rPr>
              <a:t>총 결제 금액의 </a:t>
            </a:r>
            <a:endParaRPr lang="en-US" altLang="ko-KR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 smtClean="0">
                <a:latin typeface="+mn-ea"/>
              </a:rPr>
              <a:t>   10%(</a:t>
            </a:r>
            <a:r>
              <a:rPr lang="ko-KR" altLang="en-US" dirty="0" smtClean="0">
                <a:latin typeface="+mn-ea"/>
              </a:rPr>
              <a:t>위약금</a:t>
            </a:r>
            <a:r>
              <a:rPr lang="en-US" altLang="ko-KR" dirty="0" smtClean="0">
                <a:latin typeface="+mn-ea"/>
              </a:rPr>
              <a:t>) </a:t>
            </a:r>
            <a:r>
              <a:rPr lang="ko-KR" altLang="en-US" dirty="0" smtClean="0">
                <a:latin typeface="+mn-ea"/>
              </a:rPr>
              <a:t>공제</a:t>
            </a:r>
            <a:endParaRPr lang="en-US" altLang="ko-KR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 smtClean="0">
                <a:latin typeface="+mn-ea"/>
              </a:rPr>
              <a:t>4. </a:t>
            </a:r>
            <a:r>
              <a:rPr lang="ko-KR" altLang="en-US" dirty="0" smtClean="0">
                <a:latin typeface="+mn-ea"/>
              </a:rPr>
              <a:t>결제카드 결제 취소 및 </a:t>
            </a:r>
            <a:r>
              <a:rPr lang="ko-KR" altLang="en-US" dirty="0" err="1" smtClean="0">
                <a:latin typeface="+mn-ea"/>
              </a:rPr>
              <a:t>할부개월</a:t>
            </a:r>
            <a:r>
              <a:rPr lang="ko-KR" altLang="en-US" dirty="0" smtClean="0">
                <a:latin typeface="+mn-ea"/>
              </a:rPr>
              <a:t> 변경은 결제한 당일</a:t>
            </a:r>
            <a:r>
              <a:rPr lang="en-US" altLang="ko-KR" dirty="0" smtClean="0">
                <a:latin typeface="+mn-ea"/>
              </a:rPr>
              <a:t>(21:00</a:t>
            </a:r>
            <a:r>
              <a:rPr lang="ko-KR" altLang="en-US" dirty="0" smtClean="0">
                <a:latin typeface="+mn-ea"/>
              </a:rPr>
              <a:t>까지</a:t>
            </a:r>
            <a:r>
              <a:rPr lang="en-US" altLang="ko-KR" dirty="0" smtClean="0">
                <a:latin typeface="+mn-ea"/>
              </a:rPr>
              <a:t>)</a:t>
            </a:r>
            <a:r>
              <a:rPr lang="ko-KR" altLang="en-US" dirty="0" smtClean="0">
                <a:latin typeface="+mn-ea"/>
              </a:rPr>
              <a:t>만 가능합니다</a:t>
            </a:r>
            <a:r>
              <a:rPr lang="en-US" altLang="ko-KR" dirty="0" smtClean="0">
                <a:latin typeface="+mn-ea"/>
              </a:rPr>
              <a:t>.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 smtClean="0">
                <a:latin typeface="+mn-ea"/>
              </a:rPr>
              <a:t>5. </a:t>
            </a:r>
            <a:r>
              <a:rPr lang="ko-KR" altLang="en-US" sz="640" dirty="0" smtClean="0">
                <a:latin typeface="+mn-ea"/>
              </a:rPr>
              <a:t>당일 </a:t>
            </a:r>
            <a:r>
              <a:rPr lang="ko-KR" altLang="en-US" sz="640" dirty="0">
                <a:latin typeface="+mn-ea"/>
              </a:rPr>
              <a:t>접수에 대한 결제 취소 이외에는 계좌이체로 </a:t>
            </a:r>
            <a:r>
              <a:rPr lang="en-US" altLang="ko-KR" sz="640" dirty="0" smtClean="0">
                <a:latin typeface="+mn-ea"/>
              </a:rPr>
              <a:t>3</a:t>
            </a:r>
            <a:r>
              <a:rPr lang="ko-KR" altLang="en-US" sz="640" dirty="0" smtClean="0">
                <a:latin typeface="+mn-ea"/>
              </a:rPr>
              <a:t>근무일 이내 환불 처리됩니다</a:t>
            </a:r>
            <a:r>
              <a:rPr lang="en-US" altLang="ko-KR" sz="640" dirty="0">
                <a:latin typeface="+mn-ea"/>
              </a:rPr>
              <a:t>.</a:t>
            </a:r>
            <a:endParaRPr lang="ko-KR" altLang="en-US" sz="640" dirty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 smtClean="0">
                <a:latin typeface="+mn-ea"/>
              </a:rPr>
              <a:t>6. </a:t>
            </a:r>
            <a:r>
              <a:rPr lang="ko-KR" altLang="en-US" u="sng" dirty="0" smtClean="0">
                <a:latin typeface="+mn-ea"/>
              </a:rPr>
              <a:t>환불금액은 </a:t>
            </a:r>
            <a:r>
              <a:rPr lang="ko-KR" altLang="en-US" u="sng" dirty="0">
                <a:latin typeface="+mn-ea"/>
              </a:rPr>
              <a:t>환불 신청서 제출일 다음날 기준으로 </a:t>
            </a:r>
            <a:r>
              <a:rPr lang="ko-KR" altLang="en-US" u="sng" dirty="0" smtClean="0">
                <a:latin typeface="+mn-ea"/>
              </a:rPr>
              <a:t>책정되어 계좌이체로 환불</a:t>
            </a:r>
            <a:r>
              <a:rPr lang="ko-KR" altLang="en-US" dirty="0" smtClean="0">
                <a:latin typeface="+mn-ea"/>
              </a:rPr>
              <a:t>  </a:t>
            </a:r>
            <a:endParaRPr lang="en-US" altLang="ko-KR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>
                <a:latin typeface="+mn-ea"/>
              </a:rPr>
              <a:t> </a:t>
            </a:r>
            <a:r>
              <a:rPr lang="en-US" altLang="ko-KR" dirty="0" smtClean="0">
                <a:latin typeface="+mn-ea"/>
              </a:rPr>
              <a:t>  </a:t>
            </a:r>
            <a:r>
              <a:rPr lang="ko-KR" altLang="en-US" dirty="0" smtClean="0">
                <a:latin typeface="+mn-ea"/>
              </a:rPr>
              <a:t>됩니다</a:t>
            </a:r>
            <a:r>
              <a:rPr lang="en-US" altLang="ko-KR" dirty="0" smtClean="0">
                <a:latin typeface="+mn-ea"/>
              </a:rPr>
              <a:t>.</a:t>
            </a:r>
            <a:endParaRPr lang="ko-KR" altLang="en-US" dirty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b="1" dirty="0" smtClean="0">
                <a:latin typeface="+mn-ea"/>
              </a:rPr>
              <a:t>⦁ 현장방문 </a:t>
            </a:r>
            <a:r>
              <a:rPr lang="ko-KR" altLang="en-US" b="1" dirty="0">
                <a:latin typeface="+mn-ea"/>
              </a:rPr>
              <a:t>환불 구비서류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 smtClean="0">
                <a:latin typeface="+mn-ea"/>
              </a:rPr>
              <a:t>1. </a:t>
            </a:r>
            <a:r>
              <a:rPr lang="ko-KR" altLang="en-US" dirty="0" smtClean="0">
                <a:latin typeface="+mn-ea"/>
              </a:rPr>
              <a:t>본인 </a:t>
            </a:r>
            <a:r>
              <a:rPr lang="ko-KR" altLang="en-US" dirty="0">
                <a:latin typeface="+mn-ea"/>
              </a:rPr>
              <a:t>접수</a:t>
            </a:r>
            <a:r>
              <a:rPr lang="en-US" altLang="ko-KR" dirty="0">
                <a:latin typeface="+mn-ea"/>
              </a:rPr>
              <a:t>: </a:t>
            </a:r>
            <a:r>
              <a:rPr lang="ko-KR" altLang="en-US" dirty="0">
                <a:latin typeface="+mn-ea"/>
              </a:rPr>
              <a:t>환불 신청서 </a:t>
            </a:r>
            <a:r>
              <a:rPr lang="ko-KR" altLang="en-US" dirty="0" smtClean="0">
                <a:latin typeface="+mn-ea"/>
              </a:rPr>
              <a:t>작성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 smtClean="0">
                <a:latin typeface="+mn-ea"/>
              </a:rPr>
              <a:t>2. </a:t>
            </a:r>
            <a:r>
              <a:rPr lang="ko-KR" altLang="en-US" dirty="0" smtClean="0">
                <a:latin typeface="+mn-ea"/>
              </a:rPr>
              <a:t>대리인 접수</a:t>
            </a:r>
            <a:r>
              <a:rPr lang="en-US" altLang="ko-KR" dirty="0" smtClean="0">
                <a:latin typeface="+mn-ea"/>
              </a:rPr>
              <a:t>: </a:t>
            </a:r>
            <a:r>
              <a:rPr lang="ko-KR" altLang="en-US" dirty="0" smtClean="0">
                <a:latin typeface="+mn-ea"/>
              </a:rPr>
              <a:t>환불신청서 작성</a:t>
            </a:r>
            <a:r>
              <a:rPr lang="en-US" altLang="ko-KR" dirty="0" smtClean="0">
                <a:latin typeface="+mn-ea"/>
              </a:rPr>
              <a:t>, </a:t>
            </a:r>
            <a:r>
              <a:rPr lang="ko-KR" altLang="en-US" dirty="0" smtClean="0">
                <a:latin typeface="+mn-ea"/>
              </a:rPr>
              <a:t>회원 가족관계 확인</a:t>
            </a:r>
            <a:r>
              <a:rPr lang="en-US" altLang="ko-KR" sz="640" dirty="0" smtClean="0">
                <a:latin typeface="+mn-ea"/>
              </a:rPr>
              <a:t>[</a:t>
            </a:r>
            <a:r>
              <a:rPr lang="ko-KR" altLang="en-US" sz="640" dirty="0" smtClean="0">
                <a:latin typeface="+mn-ea"/>
              </a:rPr>
              <a:t>가족관계를 </a:t>
            </a:r>
            <a:r>
              <a:rPr lang="ko-KR" altLang="en-US" sz="640" dirty="0">
                <a:latin typeface="+mn-ea"/>
              </a:rPr>
              <a:t>증명할 수 있는 </a:t>
            </a:r>
            <a:endParaRPr lang="en-US" altLang="ko-KR" sz="640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640" dirty="0">
                <a:latin typeface="+mn-ea"/>
              </a:rPr>
              <a:t> </a:t>
            </a:r>
            <a:r>
              <a:rPr lang="en-US" altLang="ko-KR" sz="640" dirty="0" smtClean="0">
                <a:latin typeface="+mn-ea"/>
              </a:rPr>
              <a:t>  </a:t>
            </a:r>
            <a:r>
              <a:rPr lang="ko-KR" altLang="en-US" sz="640" dirty="0" smtClean="0">
                <a:latin typeface="+mn-ea"/>
              </a:rPr>
              <a:t>증빙서류 지참</a:t>
            </a:r>
            <a:r>
              <a:rPr lang="en-US" altLang="ko-KR" sz="640" dirty="0" smtClean="0">
                <a:latin typeface="+mn-ea"/>
              </a:rPr>
              <a:t> (</a:t>
            </a:r>
            <a:r>
              <a:rPr lang="ko-KR" altLang="en-US" sz="640" dirty="0">
                <a:latin typeface="+mn-ea"/>
              </a:rPr>
              <a:t>가족관계증명서 또는 주민등록등본</a:t>
            </a:r>
            <a:r>
              <a:rPr lang="en-US" altLang="ko-KR" sz="640" dirty="0">
                <a:latin typeface="+mn-ea"/>
              </a:rPr>
              <a:t>, </a:t>
            </a:r>
            <a:r>
              <a:rPr lang="ko-KR" altLang="en-US" sz="640" dirty="0" smtClean="0">
                <a:latin typeface="+mn-ea"/>
              </a:rPr>
              <a:t>오시는 </a:t>
            </a:r>
            <a:r>
              <a:rPr lang="ko-KR" altLang="en-US" sz="640" dirty="0">
                <a:latin typeface="+mn-ea"/>
              </a:rPr>
              <a:t>분 신분증 등</a:t>
            </a:r>
            <a:r>
              <a:rPr lang="en-US" altLang="ko-KR" sz="640" dirty="0" smtClean="0">
                <a:latin typeface="+mn-ea"/>
              </a:rPr>
              <a:t>)</a:t>
            </a:r>
            <a:endParaRPr lang="ko-KR" altLang="en-US" sz="640" dirty="0">
              <a:latin typeface="+mn-ea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964391" y="8994770"/>
            <a:ext cx="2254143" cy="3970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dirty="0" smtClean="0">
                <a:latin typeface="+mn-ea"/>
              </a:rPr>
              <a:t>1.</a:t>
            </a:r>
            <a:r>
              <a:rPr lang="ko-KR" altLang="en-US" dirty="0" smtClean="0">
                <a:latin typeface="+mn-ea"/>
              </a:rPr>
              <a:t> 매월 </a:t>
            </a:r>
            <a:r>
              <a:rPr lang="ko-KR" altLang="en-US" dirty="0" err="1" smtClean="0">
                <a:latin typeface="+mn-ea"/>
              </a:rPr>
              <a:t>첫번째</a:t>
            </a:r>
            <a:r>
              <a:rPr lang="ko-KR" altLang="en-US" dirty="0" smtClean="0">
                <a:latin typeface="+mn-ea"/>
              </a:rPr>
              <a:t> 일요일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>
                <a:latin typeface="+mn-ea"/>
              </a:rPr>
              <a:t>설날 및 추석 연휴기간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 smtClean="0">
                <a:latin typeface="+mn-ea"/>
              </a:rPr>
              <a:t>2. </a:t>
            </a:r>
            <a:r>
              <a:rPr lang="ko-KR" altLang="en-US" dirty="0" smtClean="0">
                <a:latin typeface="+mn-ea"/>
              </a:rPr>
              <a:t>시설 </a:t>
            </a:r>
            <a:r>
              <a:rPr lang="ko-KR" altLang="en-US" dirty="0">
                <a:latin typeface="+mn-ea"/>
              </a:rPr>
              <a:t>보수 및 관리상 임시 </a:t>
            </a:r>
            <a:r>
              <a:rPr lang="ko-KR" altLang="en-US" dirty="0" smtClean="0">
                <a:latin typeface="+mn-ea"/>
              </a:rPr>
              <a:t>휴관 일을 </a:t>
            </a:r>
            <a:r>
              <a:rPr lang="ko-KR" altLang="en-US" dirty="0">
                <a:latin typeface="+mn-ea"/>
              </a:rPr>
              <a:t>지정할 수 </a:t>
            </a:r>
            <a:r>
              <a:rPr lang="ko-KR" altLang="en-US" dirty="0" smtClean="0">
                <a:latin typeface="+mn-ea"/>
              </a:rPr>
              <a:t>있음</a:t>
            </a:r>
            <a:endParaRPr lang="ko-KR" altLang="en-US" dirty="0">
              <a:latin typeface="+mn-ea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1609134" y="2587184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3" name="Rectangle 10"/>
          <p:cNvSpPr>
            <a:spLocks noChangeArrowheads="1"/>
          </p:cNvSpPr>
          <p:nvPr/>
        </p:nvSpPr>
        <p:spPr bwMode="auto">
          <a:xfrm>
            <a:off x="1439405" y="1320501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33" name="_x123454088" descr="EMB00003f04b35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032" y="1739733"/>
            <a:ext cx="3175000" cy="36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" name="TextBox 67"/>
          <p:cNvSpPr txBox="1"/>
          <p:nvPr/>
        </p:nvSpPr>
        <p:spPr>
          <a:xfrm>
            <a:off x="758592" y="1727281"/>
            <a:ext cx="20104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b="1" dirty="0" err="1" smtClean="0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프</a:t>
            </a:r>
            <a:r>
              <a:rPr lang="ko-KR" altLang="en-US" sz="1400" b="1" dirty="0" smtClean="0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 </a:t>
            </a:r>
            <a:r>
              <a:rPr lang="ko-KR" altLang="en-US" sz="1400" b="1" dirty="0" err="1" smtClean="0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로</a:t>
            </a:r>
            <a:r>
              <a:rPr lang="ko-KR" altLang="en-US" sz="1400" b="1" dirty="0" smtClean="0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 그 램 이 용 기 간</a:t>
            </a:r>
            <a:endParaRPr lang="ko-KR" altLang="en-US" sz="1200" b="1" dirty="0">
              <a:solidFill>
                <a:schemeClr val="bg1"/>
              </a:solidFill>
              <a:latin typeface="새굴림" panose="02030600000101010101" pitchFamily="18" charset="-127"/>
              <a:ea typeface="새굴림" panose="02030600000101010101" pitchFamily="18" charset="-127"/>
            </a:endParaRPr>
          </a:p>
        </p:txBody>
      </p:sp>
      <p:sp>
        <p:nvSpPr>
          <p:cNvPr id="25" name="Rectangle 12"/>
          <p:cNvSpPr>
            <a:spLocks noChangeArrowheads="1"/>
          </p:cNvSpPr>
          <p:nvPr/>
        </p:nvSpPr>
        <p:spPr bwMode="auto">
          <a:xfrm>
            <a:off x="1582315" y="1810387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35" name="_x123455128" descr="EMB00003f04b36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6350" y="1746055"/>
            <a:ext cx="3175000" cy="200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" name="TextBox 91"/>
          <p:cNvSpPr txBox="1"/>
          <p:nvPr/>
        </p:nvSpPr>
        <p:spPr>
          <a:xfrm>
            <a:off x="4113042" y="1649632"/>
            <a:ext cx="20842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b="1" dirty="0" smtClean="0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할 인 </a:t>
            </a:r>
            <a:r>
              <a:rPr lang="ko-KR" altLang="en-US" sz="1400" b="1" dirty="0" err="1" smtClean="0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혜</a:t>
            </a:r>
            <a:r>
              <a:rPr lang="ko-KR" altLang="en-US" sz="1400" b="1" dirty="0" smtClean="0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 </a:t>
            </a:r>
            <a:r>
              <a:rPr lang="ko-KR" altLang="en-US" sz="1400" b="1" dirty="0" err="1" smtClean="0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택</a:t>
            </a:r>
            <a:r>
              <a:rPr lang="en-US" altLang="ko-KR" sz="1200" b="1" dirty="0" smtClean="0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(</a:t>
            </a:r>
            <a:r>
              <a:rPr lang="ko-KR" altLang="en-US" sz="1200" b="1" dirty="0" smtClean="0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중복할인불가</a:t>
            </a:r>
            <a:r>
              <a:rPr lang="en-US" altLang="ko-KR" sz="1200" b="1" dirty="0" smtClean="0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)</a:t>
            </a:r>
            <a:endParaRPr lang="ko-KR" altLang="en-US" sz="1200" b="1" dirty="0">
              <a:solidFill>
                <a:schemeClr val="bg1"/>
              </a:solidFill>
              <a:latin typeface="새굴림" panose="02030600000101010101" pitchFamily="18" charset="-127"/>
              <a:ea typeface="새굴림" panose="02030600000101010101" pitchFamily="18" charset="-127"/>
            </a:endParaRPr>
          </a:p>
        </p:txBody>
      </p:sp>
      <p:sp>
        <p:nvSpPr>
          <p:cNvPr id="26" name="Rectangle 14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37" name="_x123454568" descr="EMB00003f04b36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587" y="5171343"/>
            <a:ext cx="3175000" cy="36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TextBox 93"/>
          <p:cNvSpPr txBox="1"/>
          <p:nvPr/>
        </p:nvSpPr>
        <p:spPr>
          <a:xfrm>
            <a:off x="4590004" y="5134341"/>
            <a:ext cx="10679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b="1" dirty="0" smtClean="0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환 불 안 내</a:t>
            </a:r>
            <a:endParaRPr lang="ko-KR" altLang="en-US" sz="1400" b="1" dirty="0">
              <a:solidFill>
                <a:schemeClr val="bg1"/>
              </a:solidFill>
              <a:latin typeface="새굴림" panose="02030600000101010101" pitchFamily="18" charset="-127"/>
              <a:ea typeface="새굴림" panose="02030600000101010101" pitchFamily="18" charset="-127"/>
            </a:endParaRPr>
          </a:p>
        </p:txBody>
      </p:sp>
      <p:sp>
        <p:nvSpPr>
          <p:cNvPr id="27" name="Rectangle 16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39" name="_x123454168" descr="EMB00003f04b36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351" y="6056670"/>
            <a:ext cx="3175000" cy="36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tangle 18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41" name="_x123455368" descr="EMB00003f04b36a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176" y="2441243"/>
            <a:ext cx="3175000" cy="36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" name="TextBox 77"/>
          <p:cNvSpPr txBox="1"/>
          <p:nvPr/>
        </p:nvSpPr>
        <p:spPr>
          <a:xfrm>
            <a:off x="975295" y="6038478"/>
            <a:ext cx="15584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b="1" dirty="0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강 </a:t>
            </a:r>
            <a:r>
              <a:rPr lang="ko-KR" altLang="en-US" sz="1400" b="1" dirty="0" err="1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습</a:t>
            </a:r>
            <a:r>
              <a:rPr lang="ko-KR" altLang="en-US" sz="1400" b="1" dirty="0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 접 수 기 간</a:t>
            </a:r>
          </a:p>
        </p:txBody>
      </p:sp>
      <p:sp>
        <p:nvSpPr>
          <p:cNvPr id="32" name="Rectangle 20"/>
          <p:cNvSpPr>
            <a:spLocks noChangeArrowheads="1"/>
          </p:cNvSpPr>
          <p:nvPr/>
        </p:nvSpPr>
        <p:spPr bwMode="auto">
          <a:xfrm>
            <a:off x="304800" y="5292694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43" name="_x123455368" descr="EMB00003f04b36d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51" y="7945085"/>
            <a:ext cx="3175000" cy="3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" name="TextBox 80"/>
          <p:cNvSpPr txBox="1"/>
          <p:nvPr/>
        </p:nvSpPr>
        <p:spPr>
          <a:xfrm>
            <a:off x="1243730" y="7912652"/>
            <a:ext cx="10807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b="1" dirty="0" smtClean="0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연 기 안 내</a:t>
            </a:r>
            <a:endParaRPr lang="ko-KR" altLang="en-US" sz="1400" b="1" dirty="0">
              <a:solidFill>
                <a:schemeClr val="bg1"/>
              </a:solidFill>
              <a:latin typeface="새굴림" panose="02030600000101010101" pitchFamily="18" charset="-127"/>
              <a:ea typeface="새굴림" panose="02030600000101010101" pitchFamily="18" charset="-127"/>
            </a:endParaRPr>
          </a:p>
        </p:txBody>
      </p:sp>
      <p:sp>
        <p:nvSpPr>
          <p:cNvPr id="40" name="Rectangle 24"/>
          <p:cNvSpPr>
            <a:spLocks noChangeArrowheads="1"/>
          </p:cNvSpPr>
          <p:nvPr/>
        </p:nvSpPr>
        <p:spPr bwMode="auto">
          <a:xfrm>
            <a:off x="3526151" y="8032486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47" name="_x123454088" descr="EMB00003f04b37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8531" y="8676376"/>
            <a:ext cx="3175000" cy="36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" name="TextBox 95"/>
          <p:cNvSpPr txBox="1"/>
          <p:nvPr/>
        </p:nvSpPr>
        <p:spPr>
          <a:xfrm>
            <a:off x="4474801" y="8659557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b="1" dirty="0" smtClean="0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정 기 </a:t>
            </a:r>
            <a:r>
              <a:rPr lang="ko-KR" altLang="en-US" sz="1400" b="1" dirty="0" err="1" smtClean="0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휴</a:t>
            </a:r>
            <a:r>
              <a:rPr lang="ko-KR" altLang="en-US" sz="1400" b="1" dirty="0" smtClean="0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 관 일</a:t>
            </a:r>
            <a:endParaRPr lang="ko-KR" altLang="en-US" sz="1400" b="1" dirty="0">
              <a:solidFill>
                <a:schemeClr val="bg1"/>
              </a:solidFill>
              <a:latin typeface="새굴림" panose="02030600000101010101" pitchFamily="18" charset="-127"/>
              <a:ea typeface="새굴림" panose="02030600000101010101" pitchFamily="18" charset="-127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222303" y="2427477"/>
            <a:ext cx="10807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b="1" dirty="0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접 수 안 내</a:t>
            </a:r>
          </a:p>
        </p:txBody>
      </p:sp>
    </p:spTree>
    <p:extLst>
      <p:ext uri="{BB962C8B-B14F-4D97-AF65-F5344CB8AC3E}">
        <p14:creationId xmlns:p14="http://schemas.microsoft.com/office/powerpoint/2010/main" val="252181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2614"/>
            <a:ext cx="6900069" cy="996676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21050" y="344385"/>
            <a:ext cx="241547" cy="90727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pic>
        <p:nvPicPr>
          <p:cNvPr id="4" name="_x241653544" descr="EMB00003274208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692" y="341880"/>
            <a:ext cx="5177707" cy="310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427647" y="294759"/>
            <a:ext cx="18235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수영 강습 프로그램</a:t>
            </a:r>
            <a:endParaRPr lang="ko-KR" altLang="en-US" sz="1400" b="1" dirty="0">
              <a:solidFill>
                <a:schemeClr val="bg1"/>
              </a:solidFill>
              <a:latin typeface="새굴림" panose="02030600000101010101" pitchFamily="18" charset="-127"/>
              <a:ea typeface="새굴림" panose="02030600000101010101" pitchFamily="18" charset="-127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4238808"/>
              </p:ext>
            </p:extLst>
          </p:nvPr>
        </p:nvGraphicFramePr>
        <p:xfrm>
          <a:off x="182191" y="646935"/>
          <a:ext cx="6372988" cy="446913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144959"/>
                <a:gridCol w="1111250"/>
                <a:gridCol w="1317587"/>
                <a:gridCol w="1279389"/>
                <a:gridCol w="1519803"/>
              </a:tblGrid>
              <a:tr h="18915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-100" dirty="0">
                          <a:effectLst/>
                          <a:latin typeface="+mn-ea"/>
                          <a:ea typeface="+mn-ea"/>
                        </a:rPr>
                        <a:t>프로그램</a:t>
                      </a:r>
                      <a:endParaRPr lang="ko-KR" altLang="en-US" sz="800" b="1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-100" dirty="0">
                          <a:effectLst/>
                          <a:latin typeface="+mn-ea"/>
                          <a:ea typeface="+mn-ea"/>
                        </a:rPr>
                        <a:t>강습요일</a:t>
                      </a:r>
                      <a:endParaRPr lang="ko-KR" altLang="en-US" sz="800" b="1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-100" dirty="0" smtClean="0">
                          <a:effectLst/>
                          <a:latin typeface="+mn-ea"/>
                          <a:ea typeface="+mn-ea"/>
                        </a:rPr>
                        <a:t>강습시간</a:t>
                      </a:r>
                      <a:endParaRPr lang="ko-KR" altLang="en-US" sz="800" b="1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-100" dirty="0" smtClean="0">
                          <a:effectLst/>
                          <a:latin typeface="+mn-ea"/>
                          <a:ea typeface="+mn-ea"/>
                        </a:rPr>
                        <a:t>대 상</a:t>
                      </a:r>
                      <a:endParaRPr lang="ko-KR" altLang="en-US" sz="800" b="1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-100" dirty="0" smtClean="0">
                          <a:effectLst/>
                          <a:latin typeface="+mn-ea"/>
                          <a:ea typeface="+mn-ea"/>
                        </a:rPr>
                        <a:t>요 금</a:t>
                      </a:r>
                      <a:endParaRPr lang="ko-KR" altLang="en-US" sz="800" b="1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89153"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새벽반</a:t>
                      </a:r>
                      <a:endParaRPr lang="ko-KR" altLang="en-US" sz="8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100" baseline="0" dirty="0" smtClean="0">
                          <a:effectLst/>
                          <a:latin typeface="+mn-ea"/>
                          <a:ea typeface="+mn-ea"/>
                        </a:rPr>
                        <a:t>월수금</a:t>
                      </a:r>
                      <a:endParaRPr lang="ko-KR" altLang="en-US" sz="800" b="1" kern="0" spc="100" baseline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lvl="0" indent="0" algn="di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-100" dirty="0">
                          <a:effectLst/>
                          <a:latin typeface="+mn-ea"/>
                          <a:ea typeface="+mn-ea"/>
                        </a:rPr>
                        <a:t>06:00~06:50</a:t>
                      </a:r>
                      <a:endParaRPr lang="en-US" sz="800" b="1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rowSpan="8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 dirty="0" smtClean="0">
                          <a:effectLst/>
                          <a:latin typeface="+mn-ea"/>
                          <a:ea typeface="+mn-ea"/>
                        </a:rPr>
                        <a:t>성 인</a:t>
                      </a:r>
                      <a:endParaRPr lang="ko-KR" altLang="en-US" sz="800" b="1" kern="0" spc="0" dirty="0"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 dirty="0">
                          <a:effectLst/>
                          <a:latin typeface="+mn-ea"/>
                          <a:ea typeface="+mn-ea"/>
                        </a:rPr>
                        <a:t>청소년</a:t>
                      </a:r>
                      <a:endParaRPr lang="ko-KR" altLang="en-US" sz="8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rowSpan="16">
                  <a:txBody>
                    <a:bodyPr/>
                    <a:lstStyle/>
                    <a:p>
                      <a:pPr marL="0" marR="0" indent="0" algn="ctr" defTabSz="6858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kern="0" spc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&lt; </a:t>
                      </a:r>
                      <a:r>
                        <a:rPr lang="ko-KR" altLang="en-US" sz="800" b="1" kern="0" spc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월 수 금 </a:t>
                      </a:r>
                      <a:r>
                        <a:rPr lang="en-US" altLang="ko-KR" sz="800" b="1" kern="0" spc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&gt;</a:t>
                      </a:r>
                      <a:endParaRPr lang="ko-KR" altLang="en-US" sz="800" b="1" kern="0" spc="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defTabSz="6858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1" kern="0" spc="-5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성   인 </a:t>
                      </a:r>
                      <a:r>
                        <a:rPr lang="en-US" altLang="ko-KR" sz="800" b="1" kern="0" spc="-5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55, 000</a:t>
                      </a:r>
                      <a:r>
                        <a:rPr lang="ko-KR" altLang="en-US" sz="800" b="1" kern="0" spc="-5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  <a:endParaRPr lang="en-US" altLang="ko-KR" sz="800" b="1" kern="0" spc="-5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defTabSz="6858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1" kern="0" spc="-5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청소년 </a:t>
                      </a:r>
                      <a:r>
                        <a:rPr lang="en-US" altLang="ko-KR" sz="800" b="1" kern="0" spc="-5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45, 100</a:t>
                      </a:r>
                      <a:r>
                        <a:rPr lang="ko-KR" altLang="en-US" sz="800" b="1" kern="0" spc="-5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  <a:endParaRPr lang="en-US" altLang="ko-KR" sz="800" b="1" kern="0" spc="-5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defTabSz="6858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1" kern="0" spc="-5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어린이 </a:t>
                      </a:r>
                      <a:r>
                        <a:rPr lang="en-US" altLang="ko-KR" sz="800" b="1" kern="0" spc="-5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41, 800</a:t>
                      </a:r>
                      <a:r>
                        <a:rPr lang="ko-KR" altLang="en-US" sz="800" b="1" kern="0" spc="-5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</a:p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b="1" kern="0" spc="-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1" kern="0" spc="-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&lt; </a:t>
                      </a:r>
                      <a:r>
                        <a:rPr lang="en-US" altLang="ko-KR" sz="800" b="1" kern="0" spc="-1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800" b="1" kern="0" spc="-1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화  목  </a:t>
                      </a:r>
                      <a:r>
                        <a:rPr lang="en-US" altLang="ko-KR" sz="800" b="1" kern="0" spc="-1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&gt;</a:t>
                      </a:r>
                      <a:endParaRPr lang="ko-KR" altLang="en-US" sz="800" b="1" kern="0" spc="-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defTabSz="6858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1" kern="0" spc="-5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성   인 </a:t>
                      </a:r>
                      <a:r>
                        <a:rPr lang="en-US" altLang="ko-KR" sz="800" b="1" kern="0" spc="-5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40, 700</a:t>
                      </a:r>
                      <a:r>
                        <a:rPr lang="ko-KR" altLang="en-US" sz="800" b="1" kern="0" spc="-5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  <a:endParaRPr lang="en-US" altLang="ko-KR" sz="800" b="1" kern="0" spc="-5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defTabSz="6858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1" kern="0" spc="-5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청소년 </a:t>
                      </a:r>
                      <a:r>
                        <a:rPr lang="en-US" altLang="ko-KR" sz="800" b="1" kern="0" spc="-5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33, 000</a:t>
                      </a:r>
                      <a:r>
                        <a:rPr lang="ko-KR" altLang="en-US" sz="800" b="1" kern="0" spc="-5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  <a:endParaRPr lang="en-US" altLang="ko-KR" sz="800" b="1" kern="0" spc="-5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defTabSz="6858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1" kern="0" spc="-5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어린이 </a:t>
                      </a:r>
                      <a:r>
                        <a:rPr lang="en-US" altLang="ko-KR" sz="800" b="1" kern="0" spc="-5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30, 800</a:t>
                      </a:r>
                      <a:r>
                        <a:rPr lang="ko-KR" altLang="en-US" sz="800" b="1" kern="0" spc="-5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</a:p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b="1" kern="0" spc="-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</a:tr>
              <a:tr h="19431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di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-100" dirty="0">
                          <a:effectLst/>
                          <a:latin typeface="+mn-ea"/>
                          <a:ea typeface="+mn-ea"/>
                        </a:rPr>
                        <a:t>07:00~07:50</a:t>
                      </a:r>
                      <a:endParaRPr lang="en-US" sz="800" b="1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431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-100" dirty="0" smtClean="0">
                          <a:effectLst/>
                          <a:latin typeface="+mn-ea"/>
                          <a:ea typeface="+mn-ea"/>
                        </a:rPr>
                        <a:t>화 </a:t>
                      </a:r>
                      <a:r>
                        <a:rPr lang="en-US" altLang="ko-KR" sz="800" b="1" kern="0" spc="-100" baseline="0" dirty="0" smtClean="0"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800" b="1" kern="0" spc="-100" dirty="0" smtClean="0">
                          <a:effectLst/>
                          <a:latin typeface="+mn-ea"/>
                          <a:ea typeface="+mn-ea"/>
                        </a:rPr>
                        <a:t>목</a:t>
                      </a:r>
                      <a:endParaRPr lang="ko-KR" altLang="en-US" sz="800" b="1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lvl="0" indent="0" algn="di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-100" dirty="0">
                          <a:effectLst/>
                          <a:latin typeface="+mn-ea"/>
                          <a:ea typeface="+mn-ea"/>
                        </a:rPr>
                        <a:t>06:00~06:50</a:t>
                      </a:r>
                      <a:endParaRPr lang="en-US" sz="800" b="1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431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di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-100" dirty="0">
                          <a:effectLst/>
                          <a:latin typeface="+mn-ea"/>
                          <a:ea typeface="+mn-ea"/>
                        </a:rPr>
                        <a:t>07:00~07:50</a:t>
                      </a:r>
                      <a:endParaRPr lang="en-US" sz="800" b="1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4310"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오전반</a:t>
                      </a:r>
                      <a:endParaRPr lang="ko-KR" altLang="en-US" sz="8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100" baseline="0" dirty="0" smtClean="0">
                          <a:effectLst/>
                          <a:latin typeface="+mn-ea"/>
                          <a:ea typeface="+mn-ea"/>
                        </a:rPr>
                        <a:t>월수금</a:t>
                      </a:r>
                      <a:endParaRPr lang="ko-KR" altLang="en-US" sz="800" b="1" kern="0" spc="100" baseline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lvl="0" indent="0" algn="di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-100" dirty="0">
                          <a:effectLst/>
                          <a:latin typeface="+mn-ea"/>
                          <a:ea typeface="+mn-ea"/>
                        </a:rPr>
                        <a:t>09:00~09:50</a:t>
                      </a:r>
                      <a:endParaRPr lang="en-US" sz="800" b="1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50" b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431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di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-100" dirty="0">
                          <a:effectLst/>
                          <a:latin typeface="+mn-ea"/>
                          <a:ea typeface="+mn-ea"/>
                        </a:rPr>
                        <a:t>10:00~10:50</a:t>
                      </a:r>
                      <a:endParaRPr lang="en-US" sz="800" b="1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431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-100" dirty="0" smtClean="0">
                          <a:effectLst/>
                          <a:latin typeface="+mn-ea"/>
                          <a:ea typeface="+mn-ea"/>
                        </a:rPr>
                        <a:t>화 </a:t>
                      </a:r>
                      <a:r>
                        <a:rPr lang="en-US" altLang="ko-KR" sz="800" b="1" kern="0" spc="-100" dirty="0" smtClean="0"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800" b="1" kern="0" spc="-100" dirty="0" smtClean="0">
                          <a:effectLst/>
                          <a:latin typeface="+mn-ea"/>
                          <a:ea typeface="+mn-ea"/>
                        </a:rPr>
                        <a:t>목 </a:t>
                      </a:r>
                      <a:endParaRPr lang="ko-KR" altLang="en-US" sz="800" b="1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lvl="0" indent="0" algn="di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-100" dirty="0">
                          <a:effectLst/>
                          <a:latin typeface="+mn-ea"/>
                          <a:ea typeface="+mn-ea"/>
                        </a:rPr>
                        <a:t>09:00~09:50</a:t>
                      </a:r>
                      <a:endParaRPr lang="en-US" sz="800" b="1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431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di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-100" dirty="0">
                          <a:effectLst/>
                          <a:latin typeface="+mn-ea"/>
                          <a:ea typeface="+mn-ea"/>
                        </a:rPr>
                        <a:t>10:00~10:50</a:t>
                      </a:r>
                      <a:endParaRPr lang="en-US" sz="800" b="1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4310"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-100" dirty="0">
                          <a:effectLst/>
                          <a:latin typeface="+mn-ea"/>
                          <a:ea typeface="+mn-ea"/>
                        </a:rPr>
                        <a:t>어린이반</a:t>
                      </a:r>
                      <a:endParaRPr lang="ko-KR" altLang="en-US" sz="800" b="1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100" baseline="0" dirty="0" smtClean="0">
                          <a:effectLst/>
                          <a:latin typeface="+mn-ea"/>
                          <a:ea typeface="+mn-ea"/>
                        </a:rPr>
                        <a:t>월수금</a:t>
                      </a:r>
                      <a:endParaRPr lang="ko-KR" altLang="en-US" sz="800" b="1" kern="0" spc="100" baseline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lvl="0" indent="0" algn="di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-100" dirty="0">
                          <a:effectLst/>
                          <a:latin typeface="+mn-ea"/>
                          <a:ea typeface="+mn-ea"/>
                        </a:rPr>
                        <a:t>16:00~16:50</a:t>
                      </a:r>
                      <a:endParaRPr lang="en-US" sz="800" b="1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 dirty="0" smtClean="0">
                          <a:effectLst/>
                          <a:latin typeface="+mn-ea"/>
                          <a:ea typeface="+mn-ea"/>
                        </a:rPr>
                        <a:t>어린이</a:t>
                      </a:r>
                      <a:r>
                        <a:rPr lang="en-US" altLang="ko-KR" sz="800" b="1" kern="0" spc="0" dirty="0" smtClean="0"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800" b="1" kern="0" spc="0" dirty="0" smtClean="0">
                          <a:effectLst/>
                          <a:latin typeface="+mn-ea"/>
                          <a:ea typeface="+mn-ea"/>
                        </a:rPr>
                        <a:t>초등학생</a:t>
                      </a:r>
                      <a:r>
                        <a:rPr lang="en-US" altLang="ko-KR" sz="800" b="1" kern="0" spc="0" dirty="0" smtClean="0">
                          <a:effectLst/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1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(6</a:t>
                      </a:r>
                      <a:r>
                        <a:rPr lang="ko-KR" altLang="en-US" sz="800" b="1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세</a:t>
                      </a:r>
                      <a:r>
                        <a:rPr lang="en-US" altLang="ko-KR" sz="800" b="1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~12</a:t>
                      </a:r>
                      <a:r>
                        <a:rPr lang="ko-KR" altLang="en-US" sz="800" b="1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세</a:t>
                      </a:r>
                      <a:r>
                        <a:rPr lang="en-US" altLang="ko-KR" sz="800" b="1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8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431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di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-100" dirty="0">
                          <a:effectLst/>
                          <a:latin typeface="+mn-ea"/>
                          <a:ea typeface="+mn-ea"/>
                        </a:rPr>
                        <a:t>17:00~17:50</a:t>
                      </a:r>
                      <a:endParaRPr lang="en-US" sz="800" b="1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431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-100" dirty="0" smtClean="0">
                          <a:effectLst/>
                          <a:latin typeface="+mn-ea"/>
                          <a:ea typeface="+mn-ea"/>
                        </a:rPr>
                        <a:t>화</a:t>
                      </a:r>
                      <a:r>
                        <a:rPr lang="ko-KR" altLang="en-US" sz="800" b="1" kern="0" spc="-100" baseline="0" dirty="0" smtClean="0"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800" b="1" kern="0" spc="-100" dirty="0" smtClean="0">
                          <a:effectLst/>
                          <a:latin typeface="+mn-ea"/>
                          <a:ea typeface="+mn-ea"/>
                        </a:rPr>
                        <a:t> 목 </a:t>
                      </a:r>
                      <a:endParaRPr lang="ko-KR" altLang="en-US" sz="800" b="1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lvl="0" indent="0" algn="di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-100" dirty="0">
                          <a:effectLst/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16:00~16:50</a:t>
                      </a:r>
                      <a:endParaRPr lang="en-US" sz="800" b="1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431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di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-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17:00~17:50</a:t>
                      </a: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4310"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저녁반</a:t>
                      </a:r>
                      <a:endParaRPr lang="ko-KR" altLang="en-US" sz="8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100" baseline="0" dirty="0" smtClean="0">
                          <a:effectLst/>
                          <a:latin typeface="+mn-ea"/>
                          <a:ea typeface="+mn-ea"/>
                        </a:rPr>
                        <a:t>월수금</a:t>
                      </a:r>
                      <a:endParaRPr lang="ko-KR" altLang="en-US" sz="800" b="1" kern="0" spc="100" baseline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lvl="0" indent="0" algn="di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-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19:00~19:50</a:t>
                      </a:r>
                    </a:p>
                  </a:txBody>
                  <a:tcPr marT="17907" marB="17907" anchor="ctr"/>
                </a:tc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 dirty="0" smtClean="0">
                          <a:effectLst/>
                          <a:latin typeface="+mn-ea"/>
                          <a:ea typeface="+mn-ea"/>
                        </a:rPr>
                        <a:t>성 인</a:t>
                      </a:r>
                      <a:endParaRPr lang="en-US" altLang="ko-KR" sz="800" b="1" kern="0" spc="0" dirty="0" smtClean="0"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 dirty="0" smtClean="0">
                          <a:effectLst/>
                          <a:latin typeface="+mn-ea"/>
                          <a:ea typeface="+mn-ea"/>
                        </a:rPr>
                        <a:t>청소년</a:t>
                      </a:r>
                      <a:endParaRPr lang="ko-KR" altLang="en-US" sz="8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431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di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-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20:00~20:50</a:t>
                      </a: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431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-100" dirty="0" smtClean="0">
                          <a:effectLst/>
                          <a:latin typeface="+mn-ea"/>
                          <a:ea typeface="+mn-ea"/>
                        </a:rPr>
                        <a:t>화 </a:t>
                      </a:r>
                      <a:r>
                        <a:rPr lang="en-US" altLang="ko-KR" sz="800" b="1" kern="0" spc="-100" baseline="0" dirty="0" smtClean="0"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800" b="1" kern="0" spc="-100" dirty="0" smtClean="0">
                          <a:effectLst/>
                          <a:latin typeface="+mn-ea"/>
                          <a:ea typeface="+mn-ea"/>
                        </a:rPr>
                        <a:t>목 </a:t>
                      </a:r>
                      <a:endParaRPr lang="ko-KR" altLang="en-US" sz="800" b="1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lvl="0" indent="0" algn="di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-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19:00~19:50</a:t>
                      </a: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431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di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-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20:00~20:50</a:t>
                      </a: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4310">
                <a:tc rowSpan="6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 dirty="0" err="1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아쿠아로빅</a:t>
                      </a:r>
                      <a:endParaRPr lang="ko-KR" altLang="en-US" sz="8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100" baseline="0" dirty="0" smtClean="0">
                          <a:effectLst/>
                          <a:latin typeface="+mn-ea"/>
                          <a:ea typeface="+mn-ea"/>
                        </a:rPr>
                        <a:t>월수금</a:t>
                      </a:r>
                      <a:endParaRPr lang="ko-KR" altLang="en-US" sz="800" b="1" kern="0" spc="100" baseline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lvl="0" indent="0" algn="di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-1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11:00~11:50</a:t>
                      </a:r>
                      <a:endParaRPr lang="en-US" sz="800" b="1" kern="0" spc="-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T="17907" marB="17907" anchor="ctr"/>
                </a:tc>
                <a:tc rowSpan="6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 dirty="0" smtClean="0">
                          <a:effectLst/>
                          <a:latin typeface="+mn-ea"/>
                          <a:ea typeface="+mn-ea"/>
                        </a:rPr>
                        <a:t>성 인</a:t>
                      </a:r>
                      <a:endParaRPr lang="en-US" altLang="ko-KR" sz="800" b="1" kern="0" spc="0" dirty="0" smtClean="0"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rowSpan="6">
                  <a:txBody>
                    <a:bodyPr/>
                    <a:lstStyle/>
                    <a:p>
                      <a:pPr marL="0" marR="0" indent="0" algn="ctr" defTabSz="6858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kern="0" spc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&lt; </a:t>
                      </a:r>
                      <a:r>
                        <a:rPr lang="ko-KR" altLang="en-US" sz="800" b="1" kern="0" spc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월 수 금 </a:t>
                      </a:r>
                      <a:r>
                        <a:rPr lang="en-US" altLang="ko-KR" sz="800" b="1" kern="0" spc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&gt;</a:t>
                      </a:r>
                      <a:endParaRPr lang="ko-KR" altLang="en-US" sz="800" b="1" kern="0" spc="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defTabSz="6858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1" kern="0" spc="-5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성   인 </a:t>
                      </a:r>
                      <a:r>
                        <a:rPr lang="en-US" altLang="ko-KR" sz="800" b="1" kern="0" spc="-5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55, 000</a:t>
                      </a:r>
                      <a:r>
                        <a:rPr lang="ko-KR" altLang="en-US" sz="800" b="1" kern="0" spc="-5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  <a:endParaRPr lang="en-US" altLang="ko-KR" sz="800" b="1" kern="0" spc="-5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defTabSz="6858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1" kern="0" spc="-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1" kern="0" spc="-1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&lt;  </a:t>
                      </a:r>
                      <a:r>
                        <a:rPr lang="ko-KR" altLang="en-US" sz="800" b="1" kern="0" spc="-1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화  목  </a:t>
                      </a:r>
                      <a:r>
                        <a:rPr lang="en-US" altLang="ko-KR" sz="800" b="1" kern="0" spc="-1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&gt;</a:t>
                      </a:r>
                      <a:endParaRPr lang="ko-KR" altLang="en-US" sz="800" b="1" kern="0" spc="-10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defTabSz="6858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1" kern="0" spc="-5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성   인 </a:t>
                      </a:r>
                      <a:r>
                        <a:rPr lang="en-US" altLang="ko-KR" sz="800" b="1" kern="0" spc="-5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40, 700</a:t>
                      </a:r>
                      <a:r>
                        <a:rPr lang="ko-KR" altLang="en-US" sz="800" b="1" kern="0" spc="-5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  <a:endParaRPr lang="en-US" altLang="ko-KR" sz="800" b="1" kern="0" spc="-5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</a:tr>
              <a:tr h="19431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di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-1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12:00~12:50</a:t>
                      </a:r>
                      <a:endParaRPr lang="en-US" sz="800" b="1" kern="0" spc="-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431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di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-1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14:00~14:50</a:t>
                      </a:r>
                      <a:endParaRPr lang="en-US" sz="800" b="1" kern="0" spc="-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431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-100" dirty="0" smtClean="0">
                          <a:effectLst/>
                          <a:latin typeface="+mn-ea"/>
                          <a:ea typeface="+mn-ea"/>
                        </a:rPr>
                        <a:t>화  목 </a:t>
                      </a:r>
                      <a:endParaRPr lang="ko-KR" altLang="en-US" sz="800" b="1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lvl="0" indent="0" algn="di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-1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11:00~11:50</a:t>
                      </a:r>
                      <a:endParaRPr lang="en-US" sz="800" b="1" kern="0" spc="-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431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di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-1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12:00~12:50</a:t>
                      </a:r>
                      <a:endParaRPr lang="en-US" sz="800" b="1" kern="0" spc="-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650" b="0" kern="0" spc="0" dirty="0" smtClean="0"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431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di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-100" dirty="0" smtClean="0">
                          <a:effectLst/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14:00~14:50</a:t>
                      </a:r>
                      <a:endParaRPr lang="en-US" sz="800" b="1" kern="0" spc="-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650" b="0" kern="0" spc="0" dirty="0" smtClean="0"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_x123454168" descr="EMB00003f04b36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786" y="5225954"/>
            <a:ext cx="5177707" cy="310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465500" y="5165037"/>
            <a:ext cx="17219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자유수영</a:t>
            </a:r>
            <a:r>
              <a:rPr lang="ko-KR" altLang="en-US" sz="1600" b="1" dirty="0" smtClean="0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 </a:t>
            </a:r>
            <a:r>
              <a:rPr lang="ko-KR" altLang="en-US" sz="1400" b="1" dirty="0" smtClean="0">
                <a:solidFill>
                  <a:schemeClr val="bg1"/>
                </a:solidFill>
                <a:latin typeface="새굴림" panose="02030600000101010101" pitchFamily="18" charset="-127"/>
                <a:ea typeface="새굴림" panose="02030600000101010101" pitchFamily="18" charset="-127"/>
              </a:rPr>
              <a:t>이용안내</a:t>
            </a:r>
            <a:endParaRPr lang="ko-KR" altLang="en-US" sz="1400" b="1" dirty="0">
              <a:solidFill>
                <a:schemeClr val="bg1"/>
              </a:solidFill>
              <a:latin typeface="새굴림" panose="02030600000101010101" pitchFamily="18" charset="-127"/>
              <a:ea typeface="새굴림" panose="02030600000101010101" pitchFamily="18" charset="-127"/>
            </a:endParaRPr>
          </a:p>
        </p:txBody>
      </p: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7683612"/>
              </p:ext>
            </p:extLst>
          </p:nvPr>
        </p:nvGraphicFramePr>
        <p:xfrm>
          <a:off x="172886" y="5557598"/>
          <a:ext cx="6433655" cy="2344740"/>
        </p:xfrm>
        <a:graphic>
          <a:graphicData uri="http://schemas.openxmlformats.org/drawingml/2006/table">
            <a:tbl>
              <a:tblPr>
                <a:tableStyleId>{E8B1032C-EA38-4F05-BA0D-38AFFFC7BED3}</a:tableStyleId>
              </a:tblPr>
              <a:tblGrid>
                <a:gridCol w="610885"/>
                <a:gridCol w="1643290"/>
                <a:gridCol w="1643290"/>
                <a:gridCol w="1076369"/>
                <a:gridCol w="1459821"/>
              </a:tblGrid>
              <a:tr h="21268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 dirty="0" smtClean="0">
                          <a:effectLst/>
                          <a:latin typeface="+mn-ea"/>
                          <a:ea typeface="+mn-ea"/>
                        </a:rPr>
                        <a:t>구분</a:t>
                      </a:r>
                      <a:endParaRPr lang="ko-KR" altLang="en-US" sz="8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-60" dirty="0" smtClean="0">
                          <a:effectLst/>
                          <a:latin typeface="+mn-ea"/>
                          <a:ea typeface="+mn-ea"/>
                        </a:rPr>
                        <a:t>평일</a:t>
                      </a:r>
                      <a:r>
                        <a:rPr lang="en-US" altLang="ko-KR" sz="800" b="1" kern="0" spc="-60" dirty="0" smtClean="0"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800" b="1" kern="0" spc="-60" dirty="0" smtClean="0">
                          <a:effectLst/>
                          <a:latin typeface="+mn-ea"/>
                          <a:ea typeface="+mn-ea"/>
                        </a:rPr>
                        <a:t>월</a:t>
                      </a:r>
                      <a:r>
                        <a:rPr lang="en-US" altLang="ko-KR" sz="800" b="1" kern="1200" dirty="0" smtClean="0">
                          <a:effectLst/>
                          <a:latin typeface="+mn-ea"/>
                          <a:ea typeface="+mn-ea"/>
                        </a:rPr>
                        <a:t>·</a:t>
                      </a:r>
                      <a:r>
                        <a:rPr lang="ko-KR" altLang="en-US" sz="800" b="1" kern="0" spc="-60" dirty="0" smtClean="0">
                          <a:effectLst/>
                          <a:latin typeface="+mn-ea"/>
                          <a:ea typeface="+mn-ea"/>
                        </a:rPr>
                        <a:t>수</a:t>
                      </a:r>
                      <a:r>
                        <a:rPr lang="en-US" altLang="ko-KR" sz="800" b="1" kern="1200" dirty="0" smtClean="0">
                          <a:effectLst/>
                          <a:latin typeface="+mn-ea"/>
                          <a:ea typeface="+mn-ea"/>
                        </a:rPr>
                        <a:t>·</a:t>
                      </a:r>
                      <a:r>
                        <a:rPr lang="ko-KR" altLang="en-US" sz="800" b="1" kern="0" spc="-60" dirty="0" smtClean="0">
                          <a:effectLst/>
                          <a:latin typeface="+mn-ea"/>
                          <a:ea typeface="+mn-ea"/>
                        </a:rPr>
                        <a:t>금</a:t>
                      </a:r>
                      <a:r>
                        <a:rPr lang="en-US" altLang="ko-KR" sz="800" b="1" kern="0" spc="-60" dirty="0" smtClean="0"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800" b="1" kern="0" spc="-6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1" kern="0" spc="-60" dirty="0" smtClean="0">
                          <a:effectLst/>
                          <a:latin typeface="+mn-ea"/>
                          <a:ea typeface="+mn-ea"/>
                        </a:rPr>
                        <a:t>평일</a:t>
                      </a:r>
                      <a:r>
                        <a:rPr lang="en-US" altLang="ko-KR" sz="800" b="1" kern="0" spc="-60" dirty="0" smtClean="0"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800" b="1" kern="0" spc="-60" dirty="0" smtClean="0">
                          <a:effectLst/>
                          <a:latin typeface="+mn-ea"/>
                          <a:ea typeface="+mn-ea"/>
                        </a:rPr>
                        <a:t>화</a:t>
                      </a:r>
                      <a:r>
                        <a:rPr lang="en-US" altLang="ko-KR" sz="800" b="1" kern="1200" dirty="0" smtClean="0">
                          <a:effectLst/>
                          <a:latin typeface="+mn-ea"/>
                          <a:ea typeface="+mn-ea"/>
                        </a:rPr>
                        <a:t>·</a:t>
                      </a:r>
                      <a:r>
                        <a:rPr lang="ko-KR" altLang="en-US" sz="800" b="1" kern="0" spc="-60" dirty="0" smtClean="0">
                          <a:effectLst/>
                          <a:latin typeface="+mn-ea"/>
                          <a:ea typeface="+mn-ea"/>
                        </a:rPr>
                        <a:t>목</a:t>
                      </a:r>
                      <a:r>
                        <a:rPr lang="en-US" altLang="ko-KR" sz="800" b="1" kern="0" spc="-60" dirty="0" smtClean="0"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en-US" altLang="ko-KR" sz="800" b="1" kern="120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17907" marB="17907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1" kern="0" spc="-60" dirty="0" smtClean="0">
                          <a:effectLst/>
                          <a:latin typeface="+mn-ea"/>
                          <a:ea typeface="+mn-ea"/>
                        </a:rPr>
                        <a:t>평일 운영안내</a:t>
                      </a:r>
                      <a:endParaRPr lang="en-US" altLang="ko-KR" sz="800" b="1" kern="120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17907" marB="17907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 dirty="0" smtClean="0">
                          <a:effectLst/>
                          <a:latin typeface="+mn-ea"/>
                          <a:ea typeface="+mn-ea"/>
                        </a:rPr>
                        <a:t> 토요일</a:t>
                      </a:r>
                      <a:r>
                        <a:rPr lang="en-US" altLang="ko-KR" sz="800" b="1" kern="0" spc="0" dirty="0" smtClean="0"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en-US" altLang="ko-KR" sz="800" b="1" kern="0" spc="0" baseline="0" dirty="0" smtClean="0"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800" b="1" kern="0" spc="0" baseline="0" dirty="0" smtClean="0">
                          <a:effectLst/>
                          <a:latin typeface="+mn-ea"/>
                          <a:ea typeface="+mn-ea"/>
                        </a:rPr>
                        <a:t>일요일</a:t>
                      </a:r>
                      <a:r>
                        <a:rPr lang="en-US" altLang="ko-KR" sz="800" b="1" kern="0" spc="0" baseline="0" dirty="0" smtClean="0"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800" b="1" kern="0" spc="0" baseline="0" dirty="0" smtClean="0">
                          <a:effectLst/>
                          <a:latin typeface="+mn-ea"/>
                          <a:ea typeface="+mn-ea"/>
                        </a:rPr>
                        <a:t>국</a:t>
                      </a:r>
                      <a:r>
                        <a:rPr lang="en-US" altLang="ko-KR" sz="800" b="1" kern="0" spc="0" baseline="0" dirty="0" smtClean="0"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800" b="1" kern="0" spc="0" baseline="0" dirty="0" smtClean="0">
                          <a:effectLst/>
                          <a:latin typeface="+mn-ea"/>
                          <a:ea typeface="+mn-ea"/>
                        </a:rPr>
                        <a:t>공휴일</a:t>
                      </a:r>
                      <a:endParaRPr lang="ko-KR" altLang="en-US" sz="8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9095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1" kern="0" spc="0" baseline="0" dirty="0" smtClean="0"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800" b="1" kern="0" spc="0" baseline="0" dirty="0" smtClean="0">
                          <a:effectLst/>
                          <a:latin typeface="+mn-ea"/>
                          <a:ea typeface="+mn-ea"/>
                        </a:rPr>
                        <a:t>부</a:t>
                      </a:r>
                      <a:endParaRPr lang="ko-KR" altLang="en-US" sz="800" b="1" kern="0" spc="0" baseline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dist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-60" dirty="0" smtClean="0">
                          <a:effectLst/>
                          <a:latin typeface="+mn-ea"/>
                          <a:ea typeface="+mn-ea"/>
                        </a:rPr>
                        <a:t>06:00~06:50(1</a:t>
                      </a:r>
                      <a:r>
                        <a:rPr lang="ko-KR" altLang="en-US" sz="800" b="1" kern="0" spc="-60" dirty="0" smtClean="0">
                          <a:effectLst/>
                          <a:latin typeface="+mn-ea"/>
                          <a:ea typeface="+mn-ea"/>
                        </a:rPr>
                        <a:t>레인</a:t>
                      </a:r>
                      <a:r>
                        <a:rPr lang="en-US" altLang="ko-KR" sz="800" b="1" kern="0" spc="-60" dirty="0" smtClean="0"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en-US" sz="800" b="1" kern="0" spc="-6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dist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1" kern="0" spc="-60" dirty="0" smtClean="0">
                          <a:effectLst/>
                          <a:latin typeface="+mn-ea"/>
                          <a:ea typeface="+mn-ea"/>
                        </a:rPr>
                        <a:t>06:00~06:50(1</a:t>
                      </a:r>
                      <a:r>
                        <a:rPr lang="ko-KR" altLang="en-US" sz="800" b="1" kern="0" spc="-60" dirty="0" smtClean="0">
                          <a:effectLst/>
                          <a:latin typeface="+mn-ea"/>
                          <a:ea typeface="+mn-ea"/>
                        </a:rPr>
                        <a:t>레인</a:t>
                      </a:r>
                      <a:r>
                        <a:rPr lang="en-US" altLang="ko-KR" sz="800" b="1" kern="0" spc="-60" dirty="0" smtClean="0"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en-US" altLang="ko-KR" sz="800" b="1" kern="0" spc="-6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-60" dirty="0" smtClean="0">
                          <a:effectLst/>
                          <a:latin typeface="+mn-ea"/>
                          <a:ea typeface="+mn-ea"/>
                        </a:rPr>
                        <a:t>강습과 병행</a:t>
                      </a:r>
                      <a:endParaRPr lang="ko-KR" altLang="en-US" sz="800" b="1" kern="0" spc="-6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1" kern="0" spc="0" dirty="0" smtClean="0"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800" b="1" kern="0" spc="0" dirty="0" smtClean="0">
                          <a:effectLst/>
                          <a:latin typeface="+mn-ea"/>
                          <a:ea typeface="+mn-ea"/>
                        </a:rPr>
                        <a:t>부</a:t>
                      </a:r>
                      <a:endParaRPr lang="en-US" altLang="ko-KR" sz="800" b="1" kern="0" spc="0" dirty="0" smtClean="0"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1" kern="0" spc="0" dirty="0" smtClean="0">
                          <a:effectLst/>
                          <a:latin typeface="+mn-ea"/>
                          <a:ea typeface="+mn-ea"/>
                        </a:rPr>
                        <a:t>09:00~11:50</a:t>
                      </a:r>
                      <a:endParaRPr lang="ko-KR" altLang="en-US" sz="8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</a:tr>
              <a:tr h="214919">
                <a:tc>
                  <a:txBody>
                    <a:bodyPr/>
                    <a:lstStyle/>
                    <a:p>
                      <a:pPr marL="0" marR="0" indent="0" algn="ctr" defTabSz="6858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kern="0" spc="0" baseline="0" dirty="0" smtClean="0">
                          <a:effectLst/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800" b="1" kern="0" spc="0" baseline="0" dirty="0" smtClean="0">
                          <a:effectLst/>
                          <a:latin typeface="+mn-ea"/>
                          <a:ea typeface="+mn-ea"/>
                        </a:rPr>
                        <a:t>부</a:t>
                      </a:r>
                      <a:endParaRPr lang="ko-KR" altLang="en-US" sz="800" b="1" kern="0" spc="0" baseline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dist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-60" dirty="0" smtClean="0">
                          <a:effectLst/>
                          <a:latin typeface="+mn-ea"/>
                          <a:ea typeface="+mn-ea"/>
                        </a:rPr>
                        <a:t>07:00~07:50(1</a:t>
                      </a:r>
                      <a:r>
                        <a:rPr lang="ko-KR" altLang="en-US" sz="800" b="1" kern="0" spc="-60" dirty="0" smtClean="0">
                          <a:effectLst/>
                          <a:latin typeface="+mn-ea"/>
                          <a:ea typeface="+mn-ea"/>
                        </a:rPr>
                        <a:t>레인</a:t>
                      </a:r>
                      <a:r>
                        <a:rPr lang="en-US" altLang="ko-KR" sz="800" b="1" kern="0" spc="-60" dirty="0" smtClean="0"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en-US" sz="800" b="1" kern="0" spc="-6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dist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1" kern="0" spc="-60" dirty="0" smtClean="0">
                          <a:effectLst/>
                          <a:latin typeface="+mn-ea"/>
                          <a:ea typeface="+mn-ea"/>
                        </a:rPr>
                        <a:t>07:00~07:50(1</a:t>
                      </a:r>
                      <a:r>
                        <a:rPr lang="ko-KR" altLang="en-US" sz="800" b="1" kern="0" spc="-60" dirty="0" smtClean="0">
                          <a:effectLst/>
                          <a:latin typeface="+mn-ea"/>
                          <a:ea typeface="+mn-ea"/>
                        </a:rPr>
                        <a:t>레인</a:t>
                      </a:r>
                      <a:r>
                        <a:rPr lang="en-US" altLang="ko-KR" sz="800" b="1" kern="0" spc="-60" dirty="0" smtClean="0"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en-US" altLang="ko-KR" sz="800" b="1" kern="0" spc="-6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60" kern="0" spc="-6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marT="17907" marB="17907" anchor="ctr"/>
                </a:tc>
              </a:tr>
              <a:tr h="214919">
                <a:tc>
                  <a:txBody>
                    <a:bodyPr/>
                    <a:lstStyle/>
                    <a:p>
                      <a:pPr marL="0" marR="0" indent="0" algn="ctr" defTabSz="6858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kern="0" spc="0" baseline="0" dirty="0" smtClean="0">
                          <a:effectLst/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800" b="1" kern="0" spc="0" baseline="0" dirty="0" smtClean="0">
                          <a:effectLst/>
                          <a:latin typeface="+mn-ea"/>
                          <a:ea typeface="+mn-ea"/>
                        </a:rPr>
                        <a:t>부</a:t>
                      </a:r>
                      <a:endParaRPr lang="ko-KR" altLang="en-US" sz="800" b="1" kern="0" spc="0" baseline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dist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-60" dirty="0" smtClean="0">
                          <a:effectLst/>
                          <a:latin typeface="+mn-ea"/>
                          <a:ea typeface="+mn-ea"/>
                        </a:rPr>
                        <a:t>08:00~08:50(4</a:t>
                      </a:r>
                      <a:r>
                        <a:rPr lang="ko-KR" altLang="en-US" sz="800" b="1" kern="0" spc="-60" dirty="0" smtClean="0">
                          <a:effectLst/>
                          <a:latin typeface="+mn-ea"/>
                          <a:ea typeface="+mn-ea"/>
                        </a:rPr>
                        <a:t>레인</a:t>
                      </a:r>
                      <a:r>
                        <a:rPr lang="en-US" altLang="ko-KR" sz="800" b="1" kern="0" spc="-60" dirty="0" smtClean="0"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en-US" sz="800" b="1" kern="0" spc="-6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dist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1" kern="0" spc="-60" dirty="0" smtClean="0">
                          <a:effectLst/>
                          <a:latin typeface="+mn-ea"/>
                          <a:ea typeface="+mn-ea"/>
                        </a:rPr>
                        <a:t>08:00~08:50(4</a:t>
                      </a:r>
                      <a:r>
                        <a:rPr lang="ko-KR" altLang="en-US" sz="800" b="1" kern="0" spc="-60" dirty="0" smtClean="0">
                          <a:effectLst/>
                          <a:latin typeface="+mn-ea"/>
                          <a:ea typeface="+mn-ea"/>
                        </a:rPr>
                        <a:t>레인</a:t>
                      </a:r>
                      <a:r>
                        <a:rPr lang="en-US" altLang="ko-KR" sz="800" b="1" kern="0" spc="-60" dirty="0" smtClean="0"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en-US" altLang="ko-KR" sz="800" b="1" kern="0" spc="-6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b="1" kern="0" spc="-6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6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</a:tr>
              <a:tr h="131570">
                <a:tc rowSpan="2">
                  <a:txBody>
                    <a:bodyPr/>
                    <a:lstStyle/>
                    <a:p>
                      <a:pPr marL="0" marR="0" indent="0" algn="ctr" defTabSz="6858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kern="0" spc="0" baseline="0" dirty="0" smtClean="0">
                          <a:effectLst/>
                          <a:latin typeface="+mn-ea"/>
                          <a:ea typeface="+mn-ea"/>
                        </a:rPr>
                        <a:t>4</a:t>
                      </a:r>
                      <a:r>
                        <a:rPr lang="ko-KR" altLang="en-US" sz="800" b="1" kern="0" spc="0" baseline="0" dirty="0" smtClean="0">
                          <a:effectLst/>
                          <a:latin typeface="+mn-ea"/>
                          <a:ea typeface="+mn-ea"/>
                        </a:rPr>
                        <a:t>부</a:t>
                      </a:r>
                      <a:endParaRPr lang="ko-KR" altLang="en-US" sz="800" b="1" kern="0" spc="0" baseline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rowSpan="2">
                  <a:txBody>
                    <a:bodyPr/>
                    <a:lstStyle/>
                    <a:p>
                      <a:pPr marL="0" marR="0" indent="0" algn="dist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1" kern="0" spc="-60" dirty="0" smtClean="0">
                          <a:effectLst/>
                          <a:latin typeface="+mn-ea"/>
                          <a:ea typeface="+mn-ea"/>
                        </a:rPr>
                        <a:t>13:00~13:50(4</a:t>
                      </a:r>
                      <a:r>
                        <a:rPr lang="ko-KR" altLang="en-US" sz="800" b="1" kern="0" spc="-60" dirty="0" smtClean="0">
                          <a:effectLst/>
                          <a:latin typeface="+mn-ea"/>
                          <a:ea typeface="+mn-ea"/>
                        </a:rPr>
                        <a:t>레인</a:t>
                      </a:r>
                      <a:r>
                        <a:rPr lang="en-US" altLang="ko-KR" sz="800" b="1" kern="0" spc="-60" dirty="0" smtClean="0"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en-US" altLang="ko-KR" sz="800" b="1" kern="0" spc="-6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rowSpan="2">
                  <a:txBody>
                    <a:bodyPr/>
                    <a:lstStyle/>
                    <a:p>
                      <a:pPr marL="0" marR="0" indent="0" algn="dist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1" kern="0" spc="-60" dirty="0" smtClean="0">
                          <a:effectLst/>
                          <a:latin typeface="+mn-ea"/>
                          <a:ea typeface="+mn-ea"/>
                        </a:rPr>
                        <a:t>13:00~13:50(4</a:t>
                      </a:r>
                      <a:r>
                        <a:rPr lang="ko-KR" altLang="en-US" sz="800" b="1" kern="0" spc="-60" dirty="0" smtClean="0">
                          <a:effectLst/>
                          <a:latin typeface="+mn-ea"/>
                          <a:ea typeface="+mn-ea"/>
                        </a:rPr>
                        <a:t>레인</a:t>
                      </a:r>
                      <a:r>
                        <a:rPr lang="en-US" altLang="ko-KR" sz="800" b="1" kern="0" spc="-60" dirty="0" smtClean="0"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en-US" altLang="ko-KR" sz="800" b="1" kern="0" spc="-6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b="1" kern="0" spc="-6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marT="17907" marB="17907" anchor="ctr"/>
                </a:tc>
              </a:tr>
              <a:tr h="9244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1" kern="0" spc="0" dirty="0" smtClean="0">
                          <a:effectLst/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800" b="1" kern="0" spc="0" dirty="0" smtClean="0">
                          <a:effectLst/>
                          <a:latin typeface="+mn-ea"/>
                          <a:ea typeface="+mn-ea"/>
                        </a:rPr>
                        <a:t>부</a:t>
                      </a:r>
                      <a:endParaRPr lang="en-US" altLang="ko-KR" sz="800" b="1" kern="0" spc="0" dirty="0" smtClean="0"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1" kern="0" spc="0" dirty="0" smtClean="0">
                          <a:effectLst/>
                          <a:latin typeface="+mn-ea"/>
                          <a:ea typeface="+mn-ea"/>
                        </a:rPr>
                        <a:t>14:00~16:50</a:t>
                      </a:r>
                      <a:endParaRPr lang="ko-KR" altLang="en-US" sz="8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</a:tr>
              <a:tr h="214919">
                <a:tc>
                  <a:txBody>
                    <a:bodyPr/>
                    <a:lstStyle/>
                    <a:p>
                      <a:pPr marL="0" marR="0" indent="0" algn="ctr" defTabSz="6858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kern="0" spc="0" baseline="0" dirty="0" smtClean="0">
                          <a:effectLst/>
                          <a:latin typeface="+mn-ea"/>
                          <a:ea typeface="+mn-ea"/>
                        </a:rPr>
                        <a:t>5</a:t>
                      </a:r>
                      <a:r>
                        <a:rPr lang="ko-KR" altLang="en-US" sz="800" b="1" kern="0" spc="0" baseline="0" dirty="0" smtClean="0">
                          <a:effectLst/>
                          <a:latin typeface="+mn-ea"/>
                          <a:ea typeface="+mn-ea"/>
                        </a:rPr>
                        <a:t>부</a:t>
                      </a:r>
                      <a:endParaRPr lang="ko-KR" altLang="en-US" sz="800" b="1" kern="0" spc="0" baseline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dist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-60" dirty="0" smtClean="0">
                          <a:effectLst/>
                          <a:latin typeface="+mn-ea"/>
                          <a:ea typeface="+mn-ea"/>
                        </a:rPr>
                        <a:t>15:00~15:50(4</a:t>
                      </a:r>
                      <a:r>
                        <a:rPr lang="ko-KR" altLang="en-US" sz="800" b="1" kern="0" spc="-60" dirty="0" smtClean="0">
                          <a:effectLst/>
                          <a:latin typeface="+mn-ea"/>
                          <a:ea typeface="+mn-ea"/>
                        </a:rPr>
                        <a:t>레인</a:t>
                      </a:r>
                      <a:r>
                        <a:rPr lang="en-US" altLang="ko-KR" sz="800" b="1" kern="0" spc="-60" dirty="0" smtClean="0"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en-US" sz="800" b="1" kern="0" spc="-6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dist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-60" dirty="0" smtClean="0">
                          <a:effectLst/>
                          <a:latin typeface="+mn-ea"/>
                          <a:ea typeface="+mn-ea"/>
                        </a:rPr>
                        <a:t>자유수영 없음</a:t>
                      </a:r>
                      <a:endParaRPr lang="en-US" altLang="ko-KR" sz="800" b="1" kern="0" spc="-6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-6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장애인체육회 대관</a:t>
                      </a:r>
                      <a:endParaRPr lang="ko-KR" altLang="en-US" sz="800" b="1" kern="0" spc="-6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6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</a:tr>
              <a:tr h="214919">
                <a:tc>
                  <a:txBody>
                    <a:bodyPr/>
                    <a:lstStyle/>
                    <a:p>
                      <a:pPr marL="0" marR="0" indent="0" algn="ctr" defTabSz="6858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kern="0" spc="0" baseline="0" dirty="0" smtClean="0">
                          <a:effectLst/>
                          <a:latin typeface="+mn-ea"/>
                          <a:ea typeface="+mn-ea"/>
                        </a:rPr>
                        <a:t>6</a:t>
                      </a:r>
                      <a:r>
                        <a:rPr lang="ko-KR" altLang="en-US" sz="800" b="1" kern="0" spc="0" baseline="0" dirty="0" smtClean="0">
                          <a:effectLst/>
                          <a:latin typeface="+mn-ea"/>
                          <a:ea typeface="+mn-ea"/>
                        </a:rPr>
                        <a:t>부</a:t>
                      </a:r>
                      <a:endParaRPr lang="ko-KR" altLang="en-US" sz="800" b="1" kern="0" spc="0" baseline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dist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-60" dirty="0" smtClean="0">
                          <a:effectLst/>
                          <a:latin typeface="+mn-ea"/>
                          <a:ea typeface="+mn-ea"/>
                        </a:rPr>
                        <a:t>자유수영 없음</a:t>
                      </a:r>
                      <a:endParaRPr lang="en-US" altLang="ko-KR" sz="800" b="1" kern="0" spc="-6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dist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1" kern="0" spc="-60" dirty="0" smtClean="0">
                          <a:effectLst/>
                          <a:latin typeface="+mn-ea"/>
                          <a:ea typeface="+mn-ea"/>
                        </a:rPr>
                        <a:t>18:00~18:50(4</a:t>
                      </a:r>
                      <a:r>
                        <a:rPr lang="ko-KR" altLang="en-US" sz="800" b="1" kern="0" spc="-60" dirty="0" smtClean="0">
                          <a:effectLst/>
                          <a:latin typeface="+mn-ea"/>
                          <a:ea typeface="+mn-ea"/>
                        </a:rPr>
                        <a:t>레인</a:t>
                      </a:r>
                      <a:r>
                        <a:rPr lang="en-US" altLang="ko-KR" sz="800" b="1" kern="0" spc="-60" dirty="0" smtClean="0"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en-US" altLang="ko-KR" sz="800" b="1" kern="0" spc="-6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60" kern="0" spc="-6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6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</a:tr>
              <a:tr h="214919">
                <a:tc>
                  <a:txBody>
                    <a:bodyPr/>
                    <a:lstStyle/>
                    <a:p>
                      <a:pPr marL="0" marR="0" indent="0" algn="ctr" defTabSz="6858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kern="0" spc="0" baseline="0" dirty="0" smtClean="0">
                          <a:effectLst/>
                          <a:latin typeface="+mn-ea"/>
                          <a:ea typeface="+mn-ea"/>
                        </a:rPr>
                        <a:t>7</a:t>
                      </a:r>
                      <a:r>
                        <a:rPr lang="ko-KR" altLang="en-US" sz="800" b="1" kern="0" spc="0" baseline="0" dirty="0" smtClean="0">
                          <a:effectLst/>
                          <a:latin typeface="+mn-ea"/>
                          <a:ea typeface="+mn-ea"/>
                        </a:rPr>
                        <a:t>부</a:t>
                      </a:r>
                      <a:endParaRPr lang="ko-KR" altLang="en-US" sz="800" b="1" kern="0" spc="0" baseline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dist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0" spc="-60" dirty="0" smtClean="0">
                          <a:effectLst/>
                          <a:latin typeface="+mn-ea"/>
                          <a:ea typeface="+mn-ea"/>
                        </a:rPr>
                        <a:t>20:00~20:50(1</a:t>
                      </a:r>
                      <a:r>
                        <a:rPr lang="ko-KR" altLang="en-US" sz="800" b="1" kern="0" spc="-60" dirty="0" smtClean="0">
                          <a:effectLst/>
                          <a:latin typeface="+mn-ea"/>
                          <a:ea typeface="+mn-ea"/>
                        </a:rPr>
                        <a:t>레인</a:t>
                      </a:r>
                      <a:r>
                        <a:rPr lang="en-US" altLang="ko-KR" sz="800" b="1" kern="0" spc="-60" dirty="0" smtClean="0"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en-US" sz="800" b="1" kern="0" spc="-6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dist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1" kern="0" spc="-60" dirty="0" smtClean="0">
                          <a:effectLst/>
                          <a:latin typeface="+mn-ea"/>
                          <a:ea typeface="+mn-ea"/>
                        </a:rPr>
                        <a:t>20:00~20:50(1</a:t>
                      </a:r>
                      <a:r>
                        <a:rPr lang="ko-KR" altLang="en-US" sz="800" b="1" kern="0" spc="-60" dirty="0" smtClean="0">
                          <a:effectLst/>
                          <a:latin typeface="+mn-ea"/>
                          <a:ea typeface="+mn-ea"/>
                        </a:rPr>
                        <a:t>레인</a:t>
                      </a:r>
                      <a:r>
                        <a:rPr lang="en-US" altLang="ko-KR" sz="800" b="1" kern="0" spc="-60" dirty="0" smtClean="0"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en-US" altLang="ko-KR" sz="800" b="1" kern="0" spc="-6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-60" dirty="0" smtClean="0">
                          <a:effectLst/>
                          <a:latin typeface="+mn-ea"/>
                          <a:ea typeface="+mn-ea"/>
                        </a:rPr>
                        <a:t>강습과 병행</a:t>
                      </a:r>
                      <a:endParaRPr lang="ko-KR" altLang="en-US" sz="800" b="1" kern="0" spc="-6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6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</a:tr>
              <a:tr h="214919">
                <a:tc grid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자유수영 레인 및 이용시간은 운영상 변동될 수 있습니다</a:t>
                      </a:r>
                      <a:r>
                        <a:rPr lang="en-US" altLang="ko-KR" sz="800" b="1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.</a:t>
                      </a:r>
                      <a:endParaRPr lang="ko-KR" altLang="en-US" sz="800" b="1" kern="0" spc="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60" kern="0" spc="-6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60" kern="0" spc="-6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6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</a:tr>
              <a:tr h="199953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 dirty="0" smtClean="0">
                          <a:effectLst/>
                          <a:latin typeface="+mn-ea"/>
                          <a:ea typeface="+mn-ea"/>
                        </a:rPr>
                        <a:t>이용</a:t>
                      </a:r>
                      <a:endParaRPr lang="en-US" altLang="ko-KR" sz="800" b="1" kern="0" spc="0" dirty="0" smtClean="0"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 dirty="0" smtClean="0">
                          <a:effectLst/>
                          <a:latin typeface="+mn-ea"/>
                          <a:ea typeface="+mn-ea"/>
                        </a:rPr>
                        <a:t>요금</a:t>
                      </a:r>
                      <a:endParaRPr lang="en-US" altLang="ko-KR" sz="800" b="1" kern="0" spc="0" dirty="0" smtClean="0"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lvl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-60" dirty="0" smtClean="0">
                          <a:effectLst/>
                          <a:latin typeface="+mn-ea"/>
                          <a:ea typeface="+mn-ea"/>
                        </a:rPr>
                        <a:t>일  일  자  유  수   영</a:t>
                      </a:r>
                      <a:endParaRPr lang="en-US" sz="800" b="1" kern="0" spc="-6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 dirty="0" smtClean="0">
                          <a:effectLst/>
                          <a:latin typeface="+mn-ea"/>
                          <a:ea typeface="+mn-ea"/>
                        </a:rPr>
                        <a:t>성인  </a:t>
                      </a:r>
                      <a:r>
                        <a:rPr lang="en-US" altLang="ko-KR" sz="800" b="1" kern="0" spc="0" dirty="0" smtClean="0">
                          <a:effectLst/>
                          <a:latin typeface="+mn-ea"/>
                          <a:ea typeface="+mn-ea"/>
                        </a:rPr>
                        <a:t>3,410</a:t>
                      </a:r>
                      <a:r>
                        <a:rPr lang="ko-KR" altLang="en-US" sz="800" b="1" kern="0" spc="0" dirty="0" smtClean="0">
                          <a:effectLst/>
                          <a:latin typeface="+mn-ea"/>
                          <a:ea typeface="+mn-ea"/>
                        </a:rPr>
                        <a:t>원 </a:t>
                      </a:r>
                      <a:r>
                        <a:rPr lang="en-US" altLang="ko-KR" sz="800" b="1" kern="0" spc="0" dirty="0" smtClean="0">
                          <a:effectLst/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800" b="1" kern="0" spc="0" dirty="0" smtClean="0">
                          <a:effectLst/>
                          <a:latin typeface="+mn-ea"/>
                          <a:ea typeface="+mn-ea"/>
                        </a:rPr>
                        <a:t>청소년  </a:t>
                      </a:r>
                      <a:r>
                        <a:rPr lang="en-US" altLang="ko-KR" sz="800" b="1" kern="0" spc="0" dirty="0" smtClean="0">
                          <a:effectLst/>
                          <a:latin typeface="+mn-ea"/>
                          <a:ea typeface="+mn-ea"/>
                        </a:rPr>
                        <a:t>2,860</a:t>
                      </a:r>
                      <a:r>
                        <a:rPr lang="ko-KR" altLang="en-US" sz="800" b="1" kern="0" spc="0" dirty="0" smtClean="0">
                          <a:effectLst/>
                          <a:latin typeface="+mn-ea"/>
                          <a:ea typeface="+mn-ea"/>
                        </a:rPr>
                        <a:t>원 </a:t>
                      </a:r>
                      <a:r>
                        <a:rPr lang="en-US" altLang="ko-KR" sz="800" b="1" kern="0" spc="0" dirty="0" smtClean="0">
                          <a:effectLst/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800" b="1" kern="0" spc="0" dirty="0" smtClean="0">
                          <a:effectLst/>
                          <a:latin typeface="+mn-ea"/>
                          <a:ea typeface="+mn-ea"/>
                        </a:rPr>
                        <a:t>어린이</a:t>
                      </a:r>
                      <a:r>
                        <a:rPr lang="en-US" altLang="ko-KR" sz="800" b="1" kern="0" spc="0" baseline="0" dirty="0" smtClean="0"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800" b="1" kern="0" spc="0" dirty="0" smtClean="0"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800" b="1" kern="0" spc="0" dirty="0" smtClean="0">
                          <a:effectLst/>
                          <a:latin typeface="+mn-ea"/>
                          <a:ea typeface="+mn-ea"/>
                        </a:rPr>
                        <a:t>2,310</a:t>
                      </a:r>
                      <a:r>
                        <a:rPr lang="ko-KR" altLang="en-US" sz="800" b="1" kern="0" spc="0" dirty="0" smtClean="0">
                          <a:effectLst/>
                          <a:latin typeface="+mn-ea"/>
                          <a:ea typeface="+mn-ea"/>
                        </a:rPr>
                        <a:t>원</a:t>
                      </a:r>
                      <a:endParaRPr lang="ko-KR" altLang="en-US" sz="8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60" kern="0" spc="-6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6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</a:tr>
              <a:tr h="199953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6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>
                  <a:txBody>
                    <a:bodyPr/>
                    <a:lstStyle/>
                    <a:p>
                      <a:pPr marL="0" marR="0" lvl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-60" dirty="0" smtClean="0">
                          <a:effectLst/>
                          <a:latin typeface="+mn-ea"/>
                          <a:ea typeface="+mn-ea"/>
                        </a:rPr>
                        <a:t>월  자 유 수 영</a:t>
                      </a:r>
                      <a:r>
                        <a:rPr lang="en-US" altLang="ko-KR" sz="800" b="1" kern="0" spc="-60" dirty="0" smtClean="0"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800" b="1" kern="0" spc="-60" dirty="0" smtClean="0">
                          <a:effectLst/>
                          <a:latin typeface="+mn-ea"/>
                          <a:ea typeface="+mn-ea"/>
                        </a:rPr>
                        <a:t>월</a:t>
                      </a:r>
                      <a:r>
                        <a:rPr lang="en-US" altLang="ko-KR" sz="800" b="1" kern="0" spc="-60" dirty="0" smtClean="0">
                          <a:effectLst/>
                          <a:latin typeface="+mn-ea"/>
                          <a:ea typeface="+mn-ea"/>
                        </a:rPr>
                        <a:t>~</a:t>
                      </a:r>
                      <a:r>
                        <a:rPr lang="ko-KR" altLang="en-US" sz="800" b="1" kern="0" spc="-60" dirty="0" smtClean="0">
                          <a:effectLst/>
                          <a:latin typeface="+mn-ea"/>
                          <a:ea typeface="+mn-ea"/>
                        </a:rPr>
                        <a:t>토</a:t>
                      </a:r>
                      <a:r>
                        <a:rPr lang="en-US" altLang="ko-KR" sz="800" b="1" kern="0" spc="-60" dirty="0" smtClean="0"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en-US" sz="800" b="1" kern="0" spc="-6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 dirty="0" smtClean="0">
                          <a:effectLst/>
                          <a:latin typeface="+mn-ea"/>
                          <a:ea typeface="+mn-ea"/>
                        </a:rPr>
                        <a:t>성인 </a:t>
                      </a:r>
                      <a:r>
                        <a:rPr lang="en-US" altLang="ko-KR" sz="800" b="1" kern="0" spc="0" dirty="0" smtClean="0">
                          <a:effectLst/>
                          <a:latin typeface="+mn-ea"/>
                          <a:ea typeface="+mn-ea"/>
                        </a:rPr>
                        <a:t>60,500</a:t>
                      </a:r>
                      <a:r>
                        <a:rPr lang="ko-KR" altLang="en-US" sz="800" b="1" kern="0" spc="0" dirty="0" smtClean="0">
                          <a:effectLst/>
                          <a:latin typeface="+mn-ea"/>
                          <a:ea typeface="+mn-ea"/>
                        </a:rPr>
                        <a:t>원 </a:t>
                      </a:r>
                      <a:r>
                        <a:rPr lang="en-US" altLang="ko-KR" sz="800" b="1" kern="0" spc="0" dirty="0" smtClean="0">
                          <a:effectLst/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800" b="1" kern="0" spc="0" dirty="0" smtClean="0">
                          <a:effectLst/>
                          <a:latin typeface="+mn-ea"/>
                          <a:ea typeface="+mn-ea"/>
                        </a:rPr>
                        <a:t>청소년 </a:t>
                      </a:r>
                      <a:r>
                        <a:rPr lang="en-US" altLang="ko-KR" sz="800" b="1" kern="0" spc="0" dirty="0" smtClean="0">
                          <a:effectLst/>
                          <a:latin typeface="+mn-ea"/>
                          <a:ea typeface="+mn-ea"/>
                        </a:rPr>
                        <a:t>57,200</a:t>
                      </a:r>
                      <a:r>
                        <a:rPr lang="ko-KR" altLang="en-US" sz="800" b="1" kern="0" spc="0" dirty="0" smtClean="0">
                          <a:effectLst/>
                          <a:latin typeface="+mn-ea"/>
                          <a:ea typeface="+mn-ea"/>
                        </a:rPr>
                        <a:t>원 </a:t>
                      </a:r>
                      <a:r>
                        <a:rPr lang="en-US" altLang="ko-KR" sz="800" b="1" kern="0" spc="0" dirty="0" smtClean="0">
                          <a:effectLst/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800" b="1" kern="0" spc="0" dirty="0" smtClean="0">
                          <a:effectLst/>
                          <a:latin typeface="+mn-ea"/>
                          <a:ea typeface="+mn-ea"/>
                        </a:rPr>
                        <a:t>어린이 </a:t>
                      </a:r>
                      <a:r>
                        <a:rPr lang="en-US" altLang="ko-KR" sz="800" b="1" kern="0" spc="0" dirty="0" smtClean="0">
                          <a:effectLst/>
                          <a:latin typeface="+mn-ea"/>
                          <a:ea typeface="+mn-ea"/>
                        </a:rPr>
                        <a:t>48,400</a:t>
                      </a:r>
                      <a:r>
                        <a:rPr lang="ko-KR" altLang="en-US" sz="800" b="1" kern="0" spc="0" dirty="0" smtClean="0">
                          <a:effectLst/>
                          <a:latin typeface="+mn-ea"/>
                          <a:ea typeface="+mn-ea"/>
                        </a:rPr>
                        <a:t>원</a:t>
                      </a:r>
                      <a:endParaRPr lang="ko-KR" altLang="en-US" sz="8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60" kern="0" spc="-6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6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57646" y="7932442"/>
            <a:ext cx="64641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en-US" altLang="ko-KR" sz="800" dirty="0" smtClean="0">
                <a:latin typeface="+mn-ea"/>
              </a:rPr>
              <a:t>- </a:t>
            </a:r>
            <a:r>
              <a:rPr lang="ko-KR" altLang="en-US" sz="800" dirty="0" smtClean="0">
                <a:latin typeface="+mn-ea"/>
              </a:rPr>
              <a:t>매월 강습 </a:t>
            </a:r>
            <a:r>
              <a:rPr lang="ko-KR" altLang="en-US" sz="800" dirty="0" err="1" smtClean="0">
                <a:latin typeface="+mn-ea"/>
              </a:rPr>
              <a:t>반명</a:t>
            </a:r>
            <a:r>
              <a:rPr lang="en-US" altLang="ko-KR" sz="800" dirty="0" smtClean="0">
                <a:latin typeface="+mn-ea"/>
              </a:rPr>
              <a:t>, </a:t>
            </a:r>
            <a:r>
              <a:rPr lang="ko-KR" altLang="en-US" sz="800" dirty="0" smtClean="0">
                <a:latin typeface="+mn-ea"/>
              </a:rPr>
              <a:t>입문 반 개설 여부는 안내데스크 및 홈페이지에서 확인가능</a:t>
            </a:r>
            <a:endParaRPr lang="en-US" altLang="ko-KR" sz="800" dirty="0" smtClean="0">
              <a:latin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800" dirty="0" smtClean="0">
                <a:latin typeface="+mn-ea"/>
              </a:rPr>
              <a:t>- </a:t>
            </a:r>
            <a:r>
              <a:rPr lang="ko-KR" altLang="en-US" sz="800" dirty="0" err="1" smtClean="0">
                <a:latin typeface="+mn-ea"/>
              </a:rPr>
              <a:t>월수금</a:t>
            </a:r>
            <a:r>
              <a:rPr lang="ko-KR" altLang="en-US" sz="800" dirty="0" smtClean="0">
                <a:latin typeface="+mn-ea"/>
              </a:rPr>
              <a:t> 강습 반은 화목 </a:t>
            </a:r>
            <a:r>
              <a:rPr lang="en-US" altLang="ko-KR" sz="800" dirty="0" smtClean="0">
                <a:latin typeface="+mn-ea"/>
              </a:rPr>
              <a:t>2</a:t>
            </a:r>
            <a:r>
              <a:rPr lang="ko-KR" altLang="en-US" sz="800" dirty="0" smtClean="0">
                <a:latin typeface="+mn-ea"/>
              </a:rPr>
              <a:t>회 </a:t>
            </a:r>
            <a:r>
              <a:rPr lang="en-US" altLang="ko-KR" sz="800" dirty="0" smtClean="0">
                <a:latin typeface="+mn-ea"/>
              </a:rPr>
              <a:t>/ </a:t>
            </a:r>
            <a:r>
              <a:rPr lang="ko-KR" altLang="en-US" sz="800" dirty="0" smtClean="0">
                <a:latin typeface="+mn-ea"/>
              </a:rPr>
              <a:t>화목 강습 반은 월수 중 </a:t>
            </a:r>
            <a:r>
              <a:rPr lang="en-US" altLang="ko-KR" sz="800" dirty="0" smtClean="0">
                <a:latin typeface="+mn-ea"/>
              </a:rPr>
              <a:t>1</a:t>
            </a:r>
            <a:r>
              <a:rPr lang="ko-KR" altLang="en-US" sz="800" dirty="0" smtClean="0">
                <a:latin typeface="+mn-ea"/>
              </a:rPr>
              <a:t>회 서비스로 자유수영 이용가능</a:t>
            </a:r>
            <a:r>
              <a:rPr lang="en-US" altLang="ko-KR" sz="800" kern="1100" spc="-100" dirty="0" smtClean="0">
                <a:latin typeface="+mn-ea"/>
              </a:rPr>
              <a:t>(</a:t>
            </a:r>
            <a:r>
              <a:rPr lang="ko-KR" altLang="en-US" sz="800" kern="1100" spc="-100" dirty="0" err="1" smtClean="0">
                <a:latin typeface="+mn-ea"/>
              </a:rPr>
              <a:t>아쿠아로빅</a:t>
            </a:r>
            <a:r>
              <a:rPr lang="ko-KR" altLang="en-US" sz="800" kern="1100" spc="-100" dirty="0" smtClean="0">
                <a:latin typeface="+mn-ea"/>
              </a:rPr>
              <a:t> 제외</a:t>
            </a:r>
            <a:r>
              <a:rPr lang="en-US" altLang="ko-KR" sz="800" kern="1100" spc="-100" dirty="0" smtClean="0">
                <a:latin typeface="+mn-ea"/>
              </a:rPr>
              <a:t>)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800" u="sng" dirty="0" smtClean="0">
                <a:solidFill>
                  <a:srgbClr val="0000FF"/>
                </a:solidFill>
                <a:latin typeface="+mn-ea"/>
              </a:rPr>
              <a:t>- </a:t>
            </a:r>
            <a:r>
              <a:rPr lang="ko-KR" altLang="en-US" sz="800" u="sng" dirty="0">
                <a:solidFill>
                  <a:srgbClr val="0000FF"/>
                </a:solidFill>
                <a:latin typeface="+mn-ea"/>
              </a:rPr>
              <a:t>회원카드 지참</a:t>
            </a:r>
            <a:r>
              <a:rPr lang="en-US" altLang="ko-KR" sz="800" u="sng" dirty="0">
                <a:solidFill>
                  <a:srgbClr val="0000FF"/>
                </a:solidFill>
                <a:latin typeface="+mn-ea"/>
              </a:rPr>
              <a:t>(</a:t>
            </a:r>
            <a:r>
              <a:rPr lang="ko-KR" altLang="en-US" sz="800" u="sng" dirty="0">
                <a:solidFill>
                  <a:srgbClr val="0000FF"/>
                </a:solidFill>
                <a:latin typeface="+mn-ea"/>
              </a:rPr>
              <a:t>비회원 이용불가</a:t>
            </a:r>
            <a:r>
              <a:rPr lang="en-US" altLang="ko-KR" sz="800" u="sng" dirty="0" smtClean="0">
                <a:solidFill>
                  <a:srgbClr val="0000FF"/>
                </a:solidFill>
                <a:latin typeface="+mn-ea"/>
              </a:rPr>
              <a:t>),</a:t>
            </a:r>
            <a:r>
              <a:rPr lang="ko-KR" altLang="en-US" sz="800" u="sng" dirty="0">
                <a:solidFill>
                  <a:srgbClr val="0000FF"/>
                </a:solidFill>
                <a:latin typeface="맑은 고딕" panose="020B0503020000020004" pitchFamily="50" charset="-127"/>
              </a:rPr>
              <a:t> </a:t>
            </a:r>
            <a:r>
              <a:rPr lang="ko-KR" altLang="en-US" sz="800" u="sng" dirty="0" smtClean="0">
                <a:solidFill>
                  <a:srgbClr val="0000FF"/>
                </a:solidFill>
                <a:latin typeface="맑은 고딕" panose="020B0503020000020004" pitchFamily="50" charset="-127"/>
              </a:rPr>
              <a:t>카드결제만 가능</a:t>
            </a:r>
            <a:r>
              <a:rPr lang="en-US" altLang="ko-KR" sz="800" u="sng" dirty="0" smtClean="0">
                <a:solidFill>
                  <a:srgbClr val="0000FF"/>
                </a:solidFill>
                <a:latin typeface="맑은 고딕" panose="020B0503020000020004" pitchFamily="50" charset="-127"/>
              </a:rPr>
              <a:t>, </a:t>
            </a:r>
            <a:r>
              <a:rPr lang="ko-KR" altLang="en-US" sz="800" u="sng" dirty="0" smtClean="0">
                <a:solidFill>
                  <a:srgbClr val="0000FF"/>
                </a:solidFill>
                <a:latin typeface="맑은 고딕" panose="020B0503020000020004" pitchFamily="50" charset="-127"/>
              </a:rPr>
              <a:t>수영장 </a:t>
            </a:r>
            <a:r>
              <a:rPr lang="ko-KR" altLang="en-US" sz="800" u="sng" dirty="0">
                <a:solidFill>
                  <a:srgbClr val="0000FF"/>
                </a:solidFill>
                <a:latin typeface="맑은 고딕" panose="020B0503020000020004" pitchFamily="50" charset="-127"/>
              </a:rPr>
              <a:t>입장 전 반드시 샤워 후 수영복 </a:t>
            </a:r>
            <a:r>
              <a:rPr lang="ko-KR" altLang="en-US" sz="800" u="sng" dirty="0" smtClean="0">
                <a:solidFill>
                  <a:srgbClr val="0000FF"/>
                </a:solidFill>
                <a:latin typeface="맑은 고딕" panose="020B0503020000020004" pitchFamily="50" charset="-127"/>
              </a:rPr>
              <a:t>착용</a:t>
            </a:r>
            <a:endParaRPr lang="en-US" altLang="ko-KR" sz="800" u="sng" dirty="0">
              <a:solidFill>
                <a:srgbClr val="0000FF"/>
              </a:solidFill>
              <a:latin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800" dirty="0">
                <a:latin typeface="+mn-ea"/>
              </a:rPr>
              <a:t>- </a:t>
            </a:r>
            <a:r>
              <a:rPr lang="ko-KR" altLang="en-US" sz="800" dirty="0" smtClean="0">
                <a:latin typeface="+mn-ea"/>
              </a:rPr>
              <a:t>일일 자유이용은 </a:t>
            </a:r>
            <a:r>
              <a:rPr lang="ko-KR" altLang="en-US" sz="800" dirty="0">
                <a:latin typeface="+mn-ea"/>
              </a:rPr>
              <a:t>의왕도시공사 홈페이지에서 회원가입 후 이용 </a:t>
            </a:r>
            <a:r>
              <a:rPr lang="ko-KR" altLang="en-US" sz="800" dirty="0" smtClean="0">
                <a:latin typeface="+mn-ea"/>
              </a:rPr>
              <a:t>가능합니다</a:t>
            </a:r>
            <a:r>
              <a:rPr lang="en-US" altLang="ko-KR" sz="800" dirty="0" smtClean="0">
                <a:latin typeface="+mn-ea"/>
              </a:rPr>
              <a:t>.</a:t>
            </a:r>
            <a:r>
              <a:rPr lang="ko-KR" altLang="en-US" sz="800" dirty="0">
                <a:latin typeface="+mn-ea"/>
              </a:rPr>
              <a:t> </a:t>
            </a:r>
            <a:r>
              <a:rPr lang="en-US" altLang="ko-KR" sz="800" dirty="0" smtClean="0">
                <a:latin typeface="+mn-ea"/>
              </a:rPr>
              <a:t>,</a:t>
            </a:r>
            <a:endParaRPr lang="en-US" altLang="ko-KR" sz="800" dirty="0">
              <a:latin typeface="+mn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800" dirty="0">
                <a:latin typeface="+mn-ea"/>
              </a:rPr>
              <a:t>- </a:t>
            </a:r>
            <a:r>
              <a:rPr lang="ko-KR" altLang="en-US" sz="800" u="sng" dirty="0">
                <a:solidFill>
                  <a:srgbClr val="0000FF"/>
                </a:solidFill>
                <a:latin typeface="+mn-ea"/>
              </a:rPr>
              <a:t>입장은 시작 </a:t>
            </a:r>
            <a:r>
              <a:rPr lang="en-US" altLang="ko-KR" sz="800" u="sng" dirty="0">
                <a:solidFill>
                  <a:srgbClr val="0000FF"/>
                </a:solidFill>
                <a:latin typeface="+mn-ea"/>
              </a:rPr>
              <a:t>20</a:t>
            </a:r>
            <a:r>
              <a:rPr lang="ko-KR" altLang="en-US" sz="800" u="sng" dirty="0">
                <a:solidFill>
                  <a:srgbClr val="0000FF"/>
                </a:solidFill>
                <a:latin typeface="+mn-ea"/>
              </a:rPr>
              <a:t>분 전부터 ∼ 종료 </a:t>
            </a:r>
            <a:r>
              <a:rPr lang="en-US" altLang="ko-KR" sz="800" u="sng" dirty="0">
                <a:solidFill>
                  <a:srgbClr val="0000FF"/>
                </a:solidFill>
                <a:latin typeface="+mn-ea"/>
              </a:rPr>
              <a:t>20</a:t>
            </a:r>
            <a:r>
              <a:rPr lang="ko-KR" altLang="en-US" sz="800" u="sng" dirty="0">
                <a:solidFill>
                  <a:srgbClr val="0000FF"/>
                </a:solidFill>
                <a:latin typeface="+mn-ea"/>
              </a:rPr>
              <a:t>분 전까지 </a:t>
            </a:r>
            <a:r>
              <a:rPr lang="ko-KR" altLang="en-US" sz="800" u="sng" dirty="0" smtClean="0">
                <a:solidFill>
                  <a:srgbClr val="0000FF"/>
                </a:solidFill>
                <a:latin typeface="+mn-ea"/>
              </a:rPr>
              <a:t>선착순 </a:t>
            </a:r>
            <a:r>
              <a:rPr lang="ko-KR" altLang="en-US" sz="800" u="sng" dirty="0">
                <a:solidFill>
                  <a:srgbClr val="0000FF"/>
                </a:solidFill>
                <a:latin typeface="+mn-ea"/>
              </a:rPr>
              <a:t>발권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800" dirty="0">
                <a:latin typeface="+mn-ea"/>
              </a:rPr>
              <a:t>- </a:t>
            </a:r>
            <a:r>
              <a:rPr lang="ko-KR" altLang="en-US" sz="800" dirty="0">
                <a:latin typeface="+mn-ea"/>
              </a:rPr>
              <a:t>물놀이 용품 사용불가</a:t>
            </a:r>
            <a:r>
              <a:rPr lang="en-US" altLang="ko-KR" sz="800" dirty="0">
                <a:latin typeface="+mn-ea"/>
              </a:rPr>
              <a:t>(</a:t>
            </a:r>
            <a:r>
              <a:rPr lang="ko-KR" altLang="en-US" sz="800" dirty="0" smtClean="0">
                <a:latin typeface="+mn-ea"/>
              </a:rPr>
              <a:t>킥 판</a:t>
            </a:r>
            <a:r>
              <a:rPr lang="en-US" altLang="ko-KR" sz="800" dirty="0">
                <a:latin typeface="+mn-ea"/>
              </a:rPr>
              <a:t>, </a:t>
            </a:r>
            <a:r>
              <a:rPr lang="ko-KR" altLang="en-US" sz="800" dirty="0">
                <a:latin typeface="+mn-ea"/>
              </a:rPr>
              <a:t>오리발</a:t>
            </a:r>
            <a:r>
              <a:rPr lang="en-US" altLang="ko-KR" sz="800" dirty="0">
                <a:latin typeface="+mn-ea"/>
              </a:rPr>
              <a:t>, </a:t>
            </a:r>
            <a:r>
              <a:rPr lang="ko-KR" altLang="en-US" sz="800" dirty="0">
                <a:latin typeface="+mn-ea"/>
              </a:rPr>
              <a:t>구명조끼 등</a:t>
            </a:r>
            <a:r>
              <a:rPr lang="en-US" altLang="ko-KR" sz="800" dirty="0">
                <a:latin typeface="+mn-ea"/>
              </a:rPr>
              <a:t>), </a:t>
            </a:r>
            <a:r>
              <a:rPr lang="ko-KR" altLang="en-US" sz="800" dirty="0" err="1" smtClean="0">
                <a:latin typeface="+mn-ea"/>
              </a:rPr>
              <a:t>악세</a:t>
            </a:r>
            <a:r>
              <a:rPr lang="ko-KR" altLang="en-US" sz="800" dirty="0" smtClean="0">
                <a:latin typeface="+mn-ea"/>
              </a:rPr>
              <a:t> 사리 </a:t>
            </a:r>
            <a:r>
              <a:rPr lang="ko-KR" altLang="en-US" sz="800" dirty="0">
                <a:latin typeface="+mn-ea"/>
              </a:rPr>
              <a:t>착용불가 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800" dirty="0">
                <a:latin typeface="+mn-ea"/>
              </a:rPr>
              <a:t>- 36</a:t>
            </a:r>
            <a:r>
              <a:rPr lang="ko-KR" altLang="en-US" sz="800" dirty="0">
                <a:latin typeface="+mn-ea"/>
              </a:rPr>
              <a:t>개월 미만 유아는 입장 불가</a:t>
            </a:r>
            <a:r>
              <a:rPr lang="en-US" altLang="ko-KR" sz="800" dirty="0">
                <a:latin typeface="+mn-ea"/>
              </a:rPr>
              <a:t>, 36</a:t>
            </a:r>
            <a:r>
              <a:rPr lang="ko-KR" altLang="en-US" sz="800" dirty="0" smtClean="0">
                <a:latin typeface="+mn-ea"/>
              </a:rPr>
              <a:t>개월 이상 </a:t>
            </a:r>
            <a:r>
              <a:rPr lang="ko-KR" altLang="en-US" sz="800" dirty="0">
                <a:latin typeface="+mn-ea"/>
              </a:rPr>
              <a:t>유아는 동성보호자 동반입장</a:t>
            </a:r>
          </a:p>
          <a:p>
            <a:pPr lvl="0" fontAlgn="base">
              <a:lnSpc>
                <a:spcPct val="150000"/>
              </a:lnSpc>
            </a:pPr>
            <a:r>
              <a:rPr lang="en-US" altLang="ko-KR" sz="800" dirty="0">
                <a:latin typeface="+mn-ea"/>
              </a:rPr>
              <a:t>- </a:t>
            </a:r>
            <a:r>
              <a:rPr lang="ko-KR" altLang="en-US" sz="800" dirty="0" smtClean="0">
                <a:latin typeface="+mn-ea"/>
              </a:rPr>
              <a:t>실내 </a:t>
            </a:r>
            <a:r>
              <a:rPr lang="ko-KR" altLang="en-US" sz="800" dirty="0">
                <a:latin typeface="+mn-ea"/>
              </a:rPr>
              <a:t>전용 수영복 착용</a:t>
            </a:r>
            <a:r>
              <a:rPr lang="en-US" altLang="ko-KR" sz="800" dirty="0">
                <a:latin typeface="+mn-ea"/>
              </a:rPr>
              <a:t>(</a:t>
            </a:r>
            <a:r>
              <a:rPr lang="ko-KR" altLang="en-US" sz="800" dirty="0" smtClean="0">
                <a:latin typeface="+mn-ea"/>
              </a:rPr>
              <a:t>비치 </a:t>
            </a:r>
            <a:r>
              <a:rPr lang="ko-KR" altLang="en-US" sz="800" dirty="0" err="1" smtClean="0">
                <a:latin typeface="+mn-ea"/>
              </a:rPr>
              <a:t>웨어</a:t>
            </a:r>
            <a:r>
              <a:rPr lang="en-US" altLang="ko-KR" sz="800" dirty="0" smtClean="0">
                <a:latin typeface="+mn-ea"/>
              </a:rPr>
              <a:t>, </a:t>
            </a:r>
            <a:r>
              <a:rPr lang="ko-KR" altLang="en-US" sz="800" dirty="0">
                <a:latin typeface="+mn-ea"/>
              </a:rPr>
              <a:t>트렁크 팬티</a:t>
            </a:r>
            <a:r>
              <a:rPr lang="en-US" altLang="ko-KR" sz="800" dirty="0">
                <a:latin typeface="+mn-ea"/>
              </a:rPr>
              <a:t>, </a:t>
            </a:r>
            <a:r>
              <a:rPr lang="ko-KR" altLang="en-US" sz="800" dirty="0">
                <a:latin typeface="+mn-ea"/>
              </a:rPr>
              <a:t>비키니 등 불가</a:t>
            </a:r>
            <a:r>
              <a:rPr lang="en-US" altLang="ko-KR" sz="800" dirty="0" smtClean="0">
                <a:latin typeface="+mn-ea"/>
              </a:rPr>
              <a:t>) </a:t>
            </a:r>
            <a:r>
              <a:rPr lang="ko-KR" altLang="en-US" sz="800" smtClean="0">
                <a:latin typeface="+mn-ea"/>
              </a:rPr>
              <a:t>등 자세한 </a:t>
            </a:r>
            <a:r>
              <a:rPr lang="ko-KR" altLang="en-US" sz="800" dirty="0" smtClean="0">
                <a:latin typeface="+mn-ea"/>
              </a:rPr>
              <a:t>내용 홈페이지 </a:t>
            </a:r>
            <a:r>
              <a:rPr lang="en-US" altLang="ko-KR" sz="800" dirty="0" smtClean="0">
                <a:latin typeface="+mn-ea"/>
              </a:rPr>
              <a:t>/ </a:t>
            </a:r>
            <a:r>
              <a:rPr lang="ko-KR" altLang="en-US" sz="800" dirty="0" smtClean="0">
                <a:latin typeface="+mn-ea"/>
              </a:rPr>
              <a:t>안내데스크 문의 </a:t>
            </a:r>
            <a:endParaRPr lang="ko-KR" altLang="en-US" sz="800" dirty="0">
              <a:latin typeface="+mn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80036" y="9537002"/>
            <a:ext cx="19479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latin typeface="+mn-ea"/>
              </a:rPr>
              <a:t>문의전화</a:t>
            </a:r>
            <a:r>
              <a:rPr lang="en-US" altLang="ko-KR" sz="1200" dirty="0" smtClean="0">
                <a:latin typeface="+mn-ea"/>
              </a:rPr>
              <a:t>: 031-8086-7412</a:t>
            </a:r>
            <a:endParaRPr lang="ko-KR" altLang="en-US" sz="12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3885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3210</TotalTime>
  <Words>1379</Words>
  <Application>Microsoft Office PowerPoint</Application>
  <PresentationFormat>A4 용지(210x297mm)</PresentationFormat>
  <Paragraphs>215</Paragraphs>
  <Slides>2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10" baseType="lpstr">
      <vt:lpstr>HY견고딕</vt:lpstr>
      <vt:lpstr>맑은 고딕</vt:lpstr>
      <vt:lpstr>맑은고딕</vt:lpstr>
      <vt:lpstr>새굴림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admin</dc:creator>
  <cp:lastModifiedBy>admin241107</cp:lastModifiedBy>
  <cp:revision>245</cp:revision>
  <cp:lastPrinted>2025-11-21T01:09:13Z</cp:lastPrinted>
  <dcterms:created xsi:type="dcterms:W3CDTF">2024-03-09T05:02:27Z</dcterms:created>
  <dcterms:modified xsi:type="dcterms:W3CDTF">2025-12-11T06:34:53Z</dcterms:modified>
</cp:coreProperties>
</file>