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>
  <p:sldMasterIdLst>
    <p:sldMasterId id="2147483936" r:id="rId1"/>
  </p:sldMasterIdLst>
  <p:notesMasterIdLst>
    <p:notesMasterId r:id="rId4"/>
  </p:notesMasterIdLst>
  <p:handoutMasterIdLst>
    <p:handoutMasterId r:id="rId5"/>
  </p:handoutMasterIdLst>
  <p:sldIdLst>
    <p:sldId id="256" r:id="rId2"/>
    <p:sldId id="257" r:id="rId3"/>
  </p:sldIdLst>
  <p:sldSz cx="9601200" cy="12801600" type="A3"/>
  <p:notesSz cx="9939338" cy="14368463"/>
  <p:defaultTextStyle>
    <a:defPPr>
      <a:defRPr lang="ko-KR"/>
    </a:defPPr>
    <a:lvl1pPr marL="0" algn="l" defTabSz="447773" rtl="0" eaLnBrk="1" latinLnBrk="1" hangingPunct="1">
      <a:defRPr sz="882" kern="1200">
        <a:solidFill>
          <a:schemeClr val="tx1"/>
        </a:solidFill>
        <a:latin typeface="+mn-lt"/>
        <a:ea typeface="+mn-ea"/>
        <a:cs typeface="+mn-cs"/>
      </a:defRPr>
    </a:lvl1pPr>
    <a:lvl2pPr marL="223885" algn="l" defTabSz="447773" rtl="0" eaLnBrk="1" latinLnBrk="1" hangingPunct="1">
      <a:defRPr sz="882" kern="1200">
        <a:solidFill>
          <a:schemeClr val="tx1"/>
        </a:solidFill>
        <a:latin typeface="+mn-lt"/>
        <a:ea typeface="+mn-ea"/>
        <a:cs typeface="+mn-cs"/>
      </a:defRPr>
    </a:lvl2pPr>
    <a:lvl3pPr marL="447773" algn="l" defTabSz="447773" rtl="0" eaLnBrk="1" latinLnBrk="1" hangingPunct="1">
      <a:defRPr sz="882" kern="1200">
        <a:solidFill>
          <a:schemeClr val="tx1"/>
        </a:solidFill>
        <a:latin typeface="+mn-lt"/>
        <a:ea typeface="+mn-ea"/>
        <a:cs typeface="+mn-cs"/>
      </a:defRPr>
    </a:lvl3pPr>
    <a:lvl4pPr marL="671656" algn="l" defTabSz="447773" rtl="0" eaLnBrk="1" latinLnBrk="1" hangingPunct="1">
      <a:defRPr sz="882" kern="1200">
        <a:solidFill>
          <a:schemeClr val="tx1"/>
        </a:solidFill>
        <a:latin typeface="+mn-lt"/>
        <a:ea typeface="+mn-ea"/>
        <a:cs typeface="+mn-cs"/>
      </a:defRPr>
    </a:lvl4pPr>
    <a:lvl5pPr marL="895540" algn="l" defTabSz="447773" rtl="0" eaLnBrk="1" latinLnBrk="1" hangingPunct="1">
      <a:defRPr sz="882" kern="1200">
        <a:solidFill>
          <a:schemeClr val="tx1"/>
        </a:solidFill>
        <a:latin typeface="+mn-lt"/>
        <a:ea typeface="+mn-ea"/>
        <a:cs typeface="+mn-cs"/>
      </a:defRPr>
    </a:lvl5pPr>
    <a:lvl6pPr marL="1119425" algn="l" defTabSz="447773" rtl="0" eaLnBrk="1" latinLnBrk="1" hangingPunct="1">
      <a:defRPr sz="882" kern="1200">
        <a:solidFill>
          <a:schemeClr val="tx1"/>
        </a:solidFill>
        <a:latin typeface="+mn-lt"/>
        <a:ea typeface="+mn-ea"/>
        <a:cs typeface="+mn-cs"/>
      </a:defRPr>
    </a:lvl6pPr>
    <a:lvl7pPr marL="1343310" algn="l" defTabSz="447773" rtl="0" eaLnBrk="1" latinLnBrk="1" hangingPunct="1">
      <a:defRPr sz="882" kern="1200">
        <a:solidFill>
          <a:schemeClr val="tx1"/>
        </a:solidFill>
        <a:latin typeface="+mn-lt"/>
        <a:ea typeface="+mn-ea"/>
        <a:cs typeface="+mn-cs"/>
      </a:defRPr>
    </a:lvl7pPr>
    <a:lvl8pPr marL="1567198" algn="l" defTabSz="447773" rtl="0" eaLnBrk="1" latinLnBrk="1" hangingPunct="1">
      <a:defRPr sz="882" kern="1200">
        <a:solidFill>
          <a:schemeClr val="tx1"/>
        </a:solidFill>
        <a:latin typeface="+mn-lt"/>
        <a:ea typeface="+mn-ea"/>
        <a:cs typeface="+mn-cs"/>
      </a:defRPr>
    </a:lvl8pPr>
    <a:lvl9pPr marL="1791079" algn="l" defTabSz="447773" rtl="0" eaLnBrk="1" latinLnBrk="1" hangingPunct="1">
      <a:defRPr sz="882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033" userDrawn="1">
          <p15:clr>
            <a:srgbClr val="A4A3A4"/>
          </p15:clr>
        </p15:guide>
        <p15:guide id="2" pos="302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A46F0"/>
    <a:srgbClr val="0836B8"/>
    <a:srgbClr val="003760"/>
    <a:srgbClr val="5F2888"/>
    <a:srgbClr val="A568D2"/>
    <a:srgbClr val="E260D9"/>
    <a:srgbClr val="CC6600"/>
    <a:srgbClr val="FCEEFB"/>
    <a:srgbClr val="FBE9FA"/>
    <a:srgbClr val="E676D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스타일 없음, 표 눈금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1E4AEA4-8DFA-4A89-87EB-49C32662AFE0}" styleName="보통 스타일 2 - 강조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3C2FFA5D-87B4-456A-9821-1D502468CF0F}" styleName="테마 스타일 1 - 강조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BC89EF96-8CEA-46FF-86C4-4CE0E7609802}" styleName="밝은 스타일 3 - 강조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C083E6E3-FA7D-4D7B-A595-EF9225AFEA82}" styleName="밝은 스타일 1 - 강조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9D7B26C5-4107-4FEC-AEDC-1716B250A1EF}" styleName="밝은 스타일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00A15C55-8517-42AA-B614-E9B94910E393}" styleName="보통 스타일 2 - 강조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BDBED569-4797-4DF1-A0F4-6AAB3CD982D8}" styleName="밝은 스타일 3 - 강조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16D9F66E-5EB9-4882-86FB-DCBF35E3C3E4}" styleName="보통 스타일 4 - 강조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E8B1032C-EA38-4F05-BA0D-38AFFFC7BED3}" styleName="밝은 스타일 3 - 강조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10A1B5D5-9B99-4C35-A422-299274C87663}" styleName="보통 스타일 1 - 강조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775DCB02-9BB8-47FD-8907-85C794F793BA}" styleName="테마 스타일 1 - 강조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ED083AE6-46FA-4A59-8FB0-9F97EB10719F}" styleName="밝은 스타일 3 - 강조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5DA37D80-6434-44D0-A028-1B22A696006F}" styleName="밝은 스타일 3 - 강조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616DA210-FB5B-4158-B5E0-FEB733F419BA}" styleName="밝은 스타일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316" autoAdjust="0"/>
    <p:restoredTop sz="94660"/>
  </p:normalViewPr>
  <p:slideViewPr>
    <p:cSldViewPr snapToGrid="0">
      <p:cViewPr>
        <p:scale>
          <a:sx n="98" d="100"/>
          <a:sy n="98" d="100"/>
        </p:scale>
        <p:origin x="1908" y="432"/>
      </p:cViewPr>
      <p:guideLst>
        <p:guide orient="horz" pos="4033"/>
        <p:guide pos="302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10" y="8"/>
            <a:ext cx="4306783" cy="719623"/>
          </a:xfrm>
          <a:prstGeom prst="rect">
            <a:avLst/>
          </a:prstGeom>
        </p:spPr>
        <p:txBody>
          <a:bodyPr vert="horz" lIns="91905" tIns="45952" rIns="91905" bIns="45952" rtlCol="0"/>
          <a:lstStyle>
            <a:lvl1pPr algn="l">
              <a:defRPr sz="13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5629368" y="8"/>
            <a:ext cx="4308380" cy="719623"/>
          </a:xfrm>
          <a:prstGeom prst="rect">
            <a:avLst/>
          </a:prstGeom>
        </p:spPr>
        <p:txBody>
          <a:bodyPr vert="horz" lIns="91905" tIns="45952" rIns="91905" bIns="45952" rtlCol="0"/>
          <a:lstStyle>
            <a:lvl1pPr algn="r">
              <a:defRPr sz="1300"/>
            </a:lvl1pPr>
          </a:lstStyle>
          <a:p>
            <a:fld id="{63E72269-F475-47B7-A8C2-98FB65344709}" type="datetimeFigureOut">
              <a:rPr lang="ko-KR" altLang="en-US" smtClean="0"/>
              <a:t>2026-04-15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10" y="13648854"/>
            <a:ext cx="4306783" cy="719623"/>
          </a:xfrm>
          <a:prstGeom prst="rect">
            <a:avLst/>
          </a:prstGeom>
        </p:spPr>
        <p:txBody>
          <a:bodyPr vert="horz" lIns="91905" tIns="45952" rIns="91905" bIns="45952" rtlCol="0" anchor="b"/>
          <a:lstStyle>
            <a:lvl1pPr algn="l">
              <a:defRPr sz="1300"/>
            </a:lvl1pPr>
          </a:lstStyle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5629368" y="13648854"/>
            <a:ext cx="4308380" cy="719623"/>
          </a:xfrm>
          <a:prstGeom prst="rect">
            <a:avLst/>
          </a:prstGeom>
        </p:spPr>
        <p:txBody>
          <a:bodyPr vert="horz" lIns="91905" tIns="45952" rIns="91905" bIns="45952" rtlCol="0" anchor="b"/>
          <a:lstStyle>
            <a:lvl1pPr algn="r">
              <a:defRPr sz="1300"/>
            </a:lvl1pPr>
          </a:lstStyle>
          <a:p>
            <a:fld id="{15D88F18-578E-4D34-A621-C953A5C3316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57493990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8" y="7"/>
            <a:ext cx="4307050" cy="720917"/>
          </a:xfrm>
          <a:prstGeom prst="rect">
            <a:avLst/>
          </a:prstGeom>
        </p:spPr>
        <p:txBody>
          <a:bodyPr vert="horz" lIns="133741" tIns="66875" rIns="133741" bIns="66875" rtlCol="0"/>
          <a:lstStyle>
            <a:lvl1pPr algn="l">
              <a:defRPr sz="17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5629992" y="7"/>
            <a:ext cx="4307050" cy="720917"/>
          </a:xfrm>
          <a:prstGeom prst="rect">
            <a:avLst/>
          </a:prstGeom>
        </p:spPr>
        <p:txBody>
          <a:bodyPr vert="horz" lIns="133741" tIns="66875" rIns="133741" bIns="66875" rtlCol="0"/>
          <a:lstStyle>
            <a:lvl1pPr algn="r">
              <a:defRPr sz="1700"/>
            </a:lvl1pPr>
          </a:lstStyle>
          <a:p>
            <a:fld id="{2F56F95B-AC81-4CB3-840E-92826310B2C3}" type="datetimeFigureOut">
              <a:rPr lang="ko-KR" altLang="en-US" smtClean="0"/>
              <a:t>2026-04-15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3152775" y="1797050"/>
            <a:ext cx="3633788" cy="4846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133741" tIns="66875" rIns="133741" bIns="66875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993934" y="6914833"/>
            <a:ext cx="7951470" cy="5657580"/>
          </a:xfrm>
          <a:prstGeom prst="rect">
            <a:avLst/>
          </a:prstGeom>
        </p:spPr>
        <p:txBody>
          <a:bodyPr vert="horz" lIns="133741" tIns="66875" rIns="133741" bIns="66875" rtlCol="0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8" y="13647559"/>
            <a:ext cx="4307050" cy="720917"/>
          </a:xfrm>
          <a:prstGeom prst="rect">
            <a:avLst/>
          </a:prstGeom>
        </p:spPr>
        <p:txBody>
          <a:bodyPr vert="horz" lIns="133741" tIns="66875" rIns="133741" bIns="66875" rtlCol="0" anchor="b"/>
          <a:lstStyle>
            <a:lvl1pPr algn="l">
              <a:defRPr sz="17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5629992" y="13647559"/>
            <a:ext cx="4307050" cy="720917"/>
          </a:xfrm>
          <a:prstGeom prst="rect">
            <a:avLst/>
          </a:prstGeom>
        </p:spPr>
        <p:txBody>
          <a:bodyPr vert="horz" lIns="133741" tIns="66875" rIns="133741" bIns="66875" rtlCol="0" anchor="b"/>
          <a:lstStyle>
            <a:lvl1pPr algn="r">
              <a:defRPr sz="1700"/>
            </a:lvl1pPr>
          </a:lstStyle>
          <a:p>
            <a:fld id="{60AFF07E-BC17-423E-B381-7D462A52304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6363395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447773" rtl="0" eaLnBrk="1" latinLnBrk="1" hangingPunct="1">
      <a:defRPr sz="588" kern="1200">
        <a:solidFill>
          <a:schemeClr val="tx1"/>
        </a:solidFill>
        <a:latin typeface="+mn-lt"/>
        <a:ea typeface="+mn-ea"/>
        <a:cs typeface="+mn-cs"/>
      </a:defRPr>
    </a:lvl1pPr>
    <a:lvl2pPr marL="223885" algn="l" defTabSz="447773" rtl="0" eaLnBrk="1" latinLnBrk="1" hangingPunct="1">
      <a:defRPr sz="588" kern="1200">
        <a:solidFill>
          <a:schemeClr val="tx1"/>
        </a:solidFill>
        <a:latin typeface="+mn-lt"/>
        <a:ea typeface="+mn-ea"/>
        <a:cs typeface="+mn-cs"/>
      </a:defRPr>
    </a:lvl2pPr>
    <a:lvl3pPr marL="447773" algn="l" defTabSz="447773" rtl="0" eaLnBrk="1" latinLnBrk="1" hangingPunct="1">
      <a:defRPr sz="588" kern="1200">
        <a:solidFill>
          <a:schemeClr val="tx1"/>
        </a:solidFill>
        <a:latin typeface="+mn-lt"/>
        <a:ea typeface="+mn-ea"/>
        <a:cs typeface="+mn-cs"/>
      </a:defRPr>
    </a:lvl3pPr>
    <a:lvl4pPr marL="671656" algn="l" defTabSz="447773" rtl="0" eaLnBrk="1" latinLnBrk="1" hangingPunct="1">
      <a:defRPr sz="588" kern="1200">
        <a:solidFill>
          <a:schemeClr val="tx1"/>
        </a:solidFill>
        <a:latin typeface="+mn-lt"/>
        <a:ea typeface="+mn-ea"/>
        <a:cs typeface="+mn-cs"/>
      </a:defRPr>
    </a:lvl4pPr>
    <a:lvl5pPr marL="895540" algn="l" defTabSz="447773" rtl="0" eaLnBrk="1" latinLnBrk="1" hangingPunct="1">
      <a:defRPr sz="588" kern="1200">
        <a:solidFill>
          <a:schemeClr val="tx1"/>
        </a:solidFill>
        <a:latin typeface="+mn-lt"/>
        <a:ea typeface="+mn-ea"/>
        <a:cs typeface="+mn-cs"/>
      </a:defRPr>
    </a:lvl5pPr>
    <a:lvl6pPr marL="1119425" algn="l" defTabSz="447773" rtl="0" eaLnBrk="1" latinLnBrk="1" hangingPunct="1">
      <a:defRPr sz="588" kern="1200">
        <a:solidFill>
          <a:schemeClr val="tx1"/>
        </a:solidFill>
        <a:latin typeface="+mn-lt"/>
        <a:ea typeface="+mn-ea"/>
        <a:cs typeface="+mn-cs"/>
      </a:defRPr>
    </a:lvl6pPr>
    <a:lvl7pPr marL="1343310" algn="l" defTabSz="447773" rtl="0" eaLnBrk="1" latinLnBrk="1" hangingPunct="1">
      <a:defRPr sz="588" kern="1200">
        <a:solidFill>
          <a:schemeClr val="tx1"/>
        </a:solidFill>
        <a:latin typeface="+mn-lt"/>
        <a:ea typeface="+mn-ea"/>
        <a:cs typeface="+mn-cs"/>
      </a:defRPr>
    </a:lvl7pPr>
    <a:lvl8pPr marL="1567198" algn="l" defTabSz="447773" rtl="0" eaLnBrk="1" latinLnBrk="1" hangingPunct="1">
      <a:defRPr sz="588" kern="1200">
        <a:solidFill>
          <a:schemeClr val="tx1"/>
        </a:solidFill>
        <a:latin typeface="+mn-lt"/>
        <a:ea typeface="+mn-ea"/>
        <a:cs typeface="+mn-cs"/>
      </a:defRPr>
    </a:lvl8pPr>
    <a:lvl9pPr marL="1791079" algn="l" defTabSz="447773" rtl="0" eaLnBrk="1" latinLnBrk="1" hangingPunct="1">
      <a:defRPr sz="588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3152775" y="1797050"/>
            <a:ext cx="3633788" cy="4846638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5543992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3152775" y="1797050"/>
            <a:ext cx="3633788" cy="4846638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904862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20090" y="2095079"/>
            <a:ext cx="8161020" cy="4456853"/>
          </a:xfrm>
        </p:spPr>
        <p:txBody>
          <a:bodyPr anchor="b"/>
          <a:lstStyle>
            <a:lvl1pPr algn="ctr">
              <a:defRPr sz="63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00150" y="6723805"/>
            <a:ext cx="7200900" cy="3090755"/>
          </a:xfrm>
        </p:spPr>
        <p:txBody>
          <a:bodyPr/>
          <a:lstStyle>
            <a:lvl1pPr marL="0" indent="0" algn="ctr">
              <a:buNone/>
              <a:defRPr sz="2520"/>
            </a:lvl1pPr>
            <a:lvl2pPr marL="480060" indent="0" algn="ctr">
              <a:buNone/>
              <a:defRPr sz="2100"/>
            </a:lvl2pPr>
            <a:lvl3pPr marL="960120" indent="0" algn="ctr">
              <a:buNone/>
              <a:defRPr sz="1890"/>
            </a:lvl3pPr>
            <a:lvl4pPr marL="1440180" indent="0" algn="ctr">
              <a:buNone/>
              <a:defRPr sz="1680"/>
            </a:lvl4pPr>
            <a:lvl5pPr marL="1920240" indent="0" algn="ctr">
              <a:buNone/>
              <a:defRPr sz="1680"/>
            </a:lvl5pPr>
            <a:lvl6pPr marL="2400300" indent="0" algn="ctr">
              <a:buNone/>
              <a:defRPr sz="1680"/>
            </a:lvl6pPr>
            <a:lvl7pPr marL="2880360" indent="0" algn="ctr">
              <a:buNone/>
              <a:defRPr sz="1680"/>
            </a:lvl7pPr>
            <a:lvl8pPr marL="3360420" indent="0" algn="ctr">
              <a:buNone/>
              <a:defRPr sz="1680"/>
            </a:lvl8pPr>
            <a:lvl9pPr marL="3840480" indent="0" algn="ctr">
              <a:buNone/>
              <a:defRPr sz="1680"/>
            </a:lvl9pPr>
          </a:lstStyle>
          <a:p>
            <a:r>
              <a:rPr lang="ko-KR" altLang="en-US" smtClean="0"/>
              <a:t>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BCA3FD-481D-4300-929F-26F096D69DC8}" type="datetime1">
              <a:rPr lang="ko-KR" altLang="en-US" smtClean="0"/>
              <a:t>2026-04-15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20BE8-16AD-45EA-BF11-D6700E03927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585198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61964-2E42-4346-BB99-15249851295F}" type="datetime1">
              <a:rPr lang="ko-KR" altLang="en-US" smtClean="0"/>
              <a:t>2026-04-15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20BE8-16AD-45EA-BF11-D6700E03927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140094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0860" y="681568"/>
            <a:ext cx="2070258" cy="10848764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60083" y="681568"/>
            <a:ext cx="6090762" cy="10848764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19D4A1-6B1F-429B-878D-E9CF86AE234D}" type="datetime1">
              <a:rPr lang="ko-KR" altLang="en-US" smtClean="0"/>
              <a:t>2026-04-15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20BE8-16AD-45EA-BF11-D6700E03927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19776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1FCB6-0D5A-423F-A97A-75FEBB24924D}" type="datetime1">
              <a:rPr lang="ko-KR" altLang="en-US" smtClean="0"/>
              <a:t>2026-04-15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20BE8-16AD-45EA-BF11-D6700E03927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628886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5083" y="3191514"/>
            <a:ext cx="8281035" cy="5325109"/>
          </a:xfrm>
        </p:spPr>
        <p:txBody>
          <a:bodyPr anchor="b"/>
          <a:lstStyle>
            <a:lvl1pPr>
              <a:defRPr sz="63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5083" y="8567001"/>
            <a:ext cx="8281035" cy="2800349"/>
          </a:xfrm>
        </p:spPr>
        <p:txBody>
          <a:bodyPr/>
          <a:lstStyle>
            <a:lvl1pPr marL="0" indent="0">
              <a:buNone/>
              <a:defRPr sz="2520">
                <a:solidFill>
                  <a:schemeClr val="tx1"/>
                </a:solidFill>
              </a:defRPr>
            </a:lvl1pPr>
            <a:lvl2pPr marL="480060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2pPr>
            <a:lvl3pPr marL="960120" indent="0">
              <a:buNone/>
              <a:defRPr sz="1890">
                <a:solidFill>
                  <a:schemeClr val="tx1">
                    <a:tint val="75000"/>
                  </a:schemeClr>
                </a:solidFill>
              </a:defRPr>
            </a:lvl3pPr>
            <a:lvl4pPr marL="144018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4pPr>
            <a:lvl5pPr marL="192024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5pPr>
            <a:lvl6pPr marL="240030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6pPr>
            <a:lvl7pPr marL="288036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7pPr>
            <a:lvl8pPr marL="336042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8pPr>
            <a:lvl9pPr marL="384048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6D477B-4413-4780-8D00-47120B09D756}" type="datetime1">
              <a:rPr lang="ko-KR" altLang="en-US" smtClean="0"/>
              <a:t>2026-04-15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20BE8-16AD-45EA-BF11-D6700E03927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986956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60083" y="3407833"/>
            <a:ext cx="4080510" cy="812249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60608" y="3407833"/>
            <a:ext cx="4080510" cy="812249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0CD535-1279-4124-B60D-99A4D3DD5A15}" type="datetime1">
              <a:rPr lang="ko-KR" altLang="en-US" smtClean="0"/>
              <a:t>2026-04-15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20BE8-16AD-45EA-BF11-D6700E03927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218043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1334" y="681570"/>
            <a:ext cx="8281035" cy="2474384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61336" y="3138172"/>
            <a:ext cx="4061757" cy="1537969"/>
          </a:xfrm>
        </p:spPr>
        <p:txBody>
          <a:bodyPr anchor="b"/>
          <a:lstStyle>
            <a:lvl1pPr marL="0" indent="0">
              <a:buNone/>
              <a:defRPr sz="2520" b="1"/>
            </a:lvl1pPr>
            <a:lvl2pPr marL="480060" indent="0">
              <a:buNone/>
              <a:defRPr sz="2100" b="1"/>
            </a:lvl2pPr>
            <a:lvl3pPr marL="960120" indent="0">
              <a:buNone/>
              <a:defRPr sz="1890" b="1"/>
            </a:lvl3pPr>
            <a:lvl4pPr marL="1440180" indent="0">
              <a:buNone/>
              <a:defRPr sz="1680" b="1"/>
            </a:lvl4pPr>
            <a:lvl5pPr marL="1920240" indent="0">
              <a:buNone/>
              <a:defRPr sz="1680" b="1"/>
            </a:lvl5pPr>
            <a:lvl6pPr marL="2400300" indent="0">
              <a:buNone/>
              <a:defRPr sz="1680" b="1"/>
            </a:lvl6pPr>
            <a:lvl7pPr marL="2880360" indent="0">
              <a:buNone/>
              <a:defRPr sz="1680" b="1"/>
            </a:lvl7pPr>
            <a:lvl8pPr marL="3360420" indent="0">
              <a:buNone/>
              <a:defRPr sz="1680" b="1"/>
            </a:lvl8pPr>
            <a:lvl9pPr marL="3840480" indent="0">
              <a:buNone/>
              <a:defRPr sz="168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1336" y="4676141"/>
            <a:ext cx="4061757" cy="687789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60608" y="3138172"/>
            <a:ext cx="4081762" cy="1537969"/>
          </a:xfrm>
        </p:spPr>
        <p:txBody>
          <a:bodyPr anchor="b"/>
          <a:lstStyle>
            <a:lvl1pPr marL="0" indent="0">
              <a:buNone/>
              <a:defRPr sz="2520" b="1"/>
            </a:lvl1pPr>
            <a:lvl2pPr marL="480060" indent="0">
              <a:buNone/>
              <a:defRPr sz="2100" b="1"/>
            </a:lvl2pPr>
            <a:lvl3pPr marL="960120" indent="0">
              <a:buNone/>
              <a:defRPr sz="1890" b="1"/>
            </a:lvl3pPr>
            <a:lvl4pPr marL="1440180" indent="0">
              <a:buNone/>
              <a:defRPr sz="1680" b="1"/>
            </a:lvl4pPr>
            <a:lvl5pPr marL="1920240" indent="0">
              <a:buNone/>
              <a:defRPr sz="1680" b="1"/>
            </a:lvl5pPr>
            <a:lvl6pPr marL="2400300" indent="0">
              <a:buNone/>
              <a:defRPr sz="1680" b="1"/>
            </a:lvl6pPr>
            <a:lvl7pPr marL="2880360" indent="0">
              <a:buNone/>
              <a:defRPr sz="1680" b="1"/>
            </a:lvl7pPr>
            <a:lvl8pPr marL="3360420" indent="0">
              <a:buNone/>
              <a:defRPr sz="1680" b="1"/>
            </a:lvl8pPr>
            <a:lvl9pPr marL="3840480" indent="0">
              <a:buNone/>
              <a:defRPr sz="168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60608" y="4676141"/>
            <a:ext cx="4081762" cy="687789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D9C22F-2CC9-4E60-896D-40E4EFFDBD19}" type="datetime1">
              <a:rPr lang="ko-KR" altLang="en-US" smtClean="0"/>
              <a:t>2026-04-15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20BE8-16AD-45EA-BF11-D6700E03927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848391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D11EF6-AAF8-4CF7-BA5E-26B57E589FFE}" type="datetime1">
              <a:rPr lang="ko-KR" altLang="en-US" smtClean="0"/>
              <a:t>2026-04-15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20BE8-16AD-45EA-BF11-D6700E03927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938138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4B7571-1961-4A74-8DBF-E8450ED2A9E4}" type="datetime1">
              <a:rPr lang="ko-KR" altLang="en-US" smtClean="0"/>
              <a:t>2026-04-15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20BE8-16AD-45EA-BF11-D6700E03927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802175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1333" y="853440"/>
            <a:ext cx="3096638" cy="2987040"/>
          </a:xfrm>
        </p:spPr>
        <p:txBody>
          <a:bodyPr anchor="b"/>
          <a:lstStyle>
            <a:lvl1pPr>
              <a:defRPr sz="336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81761" y="1843196"/>
            <a:ext cx="4860608" cy="9097433"/>
          </a:xfrm>
        </p:spPr>
        <p:txBody>
          <a:bodyPr/>
          <a:lstStyle>
            <a:lvl1pPr>
              <a:defRPr sz="3360"/>
            </a:lvl1pPr>
            <a:lvl2pPr>
              <a:defRPr sz="2940"/>
            </a:lvl2pPr>
            <a:lvl3pPr>
              <a:defRPr sz="252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1333" y="3840481"/>
            <a:ext cx="3096638" cy="7114964"/>
          </a:xfrm>
        </p:spPr>
        <p:txBody>
          <a:bodyPr/>
          <a:lstStyle>
            <a:lvl1pPr marL="0" indent="0">
              <a:buNone/>
              <a:defRPr sz="1680"/>
            </a:lvl1pPr>
            <a:lvl2pPr marL="480060" indent="0">
              <a:buNone/>
              <a:defRPr sz="1470"/>
            </a:lvl2pPr>
            <a:lvl3pPr marL="960120" indent="0">
              <a:buNone/>
              <a:defRPr sz="1260"/>
            </a:lvl3pPr>
            <a:lvl4pPr marL="1440180" indent="0">
              <a:buNone/>
              <a:defRPr sz="1050"/>
            </a:lvl4pPr>
            <a:lvl5pPr marL="1920240" indent="0">
              <a:buNone/>
              <a:defRPr sz="1050"/>
            </a:lvl5pPr>
            <a:lvl6pPr marL="2400300" indent="0">
              <a:buNone/>
              <a:defRPr sz="1050"/>
            </a:lvl6pPr>
            <a:lvl7pPr marL="2880360" indent="0">
              <a:buNone/>
              <a:defRPr sz="1050"/>
            </a:lvl7pPr>
            <a:lvl8pPr marL="3360420" indent="0">
              <a:buNone/>
              <a:defRPr sz="1050"/>
            </a:lvl8pPr>
            <a:lvl9pPr marL="3840480" indent="0">
              <a:buNone/>
              <a:defRPr sz="105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484DC7-2BEE-4D40-B8EA-E154B9BFF938}" type="datetime1">
              <a:rPr lang="ko-KR" altLang="en-US" smtClean="0"/>
              <a:t>2026-04-15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20BE8-16AD-45EA-BF11-D6700E03927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110218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1333" y="853440"/>
            <a:ext cx="3096638" cy="2987040"/>
          </a:xfrm>
        </p:spPr>
        <p:txBody>
          <a:bodyPr anchor="b"/>
          <a:lstStyle>
            <a:lvl1pPr>
              <a:defRPr sz="336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081761" y="1843196"/>
            <a:ext cx="4860608" cy="9097433"/>
          </a:xfrm>
        </p:spPr>
        <p:txBody>
          <a:bodyPr anchor="t"/>
          <a:lstStyle>
            <a:lvl1pPr marL="0" indent="0">
              <a:buNone/>
              <a:defRPr sz="3360"/>
            </a:lvl1pPr>
            <a:lvl2pPr marL="480060" indent="0">
              <a:buNone/>
              <a:defRPr sz="2940"/>
            </a:lvl2pPr>
            <a:lvl3pPr marL="960120" indent="0">
              <a:buNone/>
              <a:defRPr sz="2520"/>
            </a:lvl3pPr>
            <a:lvl4pPr marL="1440180" indent="0">
              <a:buNone/>
              <a:defRPr sz="2100"/>
            </a:lvl4pPr>
            <a:lvl5pPr marL="1920240" indent="0">
              <a:buNone/>
              <a:defRPr sz="2100"/>
            </a:lvl5pPr>
            <a:lvl6pPr marL="2400300" indent="0">
              <a:buNone/>
              <a:defRPr sz="2100"/>
            </a:lvl6pPr>
            <a:lvl7pPr marL="2880360" indent="0">
              <a:buNone/>
              <a:defRPr sz="2100"/>
            </a:lvl7pPr>
            <a:lvl8pPr marL="3360420" indent="0">
              <a:buNone/>
              <a:defRPr sz="2100"/>
            </a:lvl8pPr>
            <a:lvl9pPr marL="3840480" indent="0">
              <a:buNone/>
              <a:defRPr sz="2100"/>
            </a:lvl9pPr>
          </a:lstStyle>
          <a:p>
            <a:r>
              <a:rPr lang="ko-KR" altLang="en-US" smtClean="0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1333" y="3840481"/>
            <a:ext cx="3096638" cy="7114964"/>
          </a:xfrm>
        </p:spPr>
        <p:txBody>
          <a:bodyPr/>
          <a:lstStyle>
            <a:lvl1pPr marL="0" indent="0">
              <a:buNone/>
              <a:defRPr sz="1680"/>
            </a:lvl1pPr>
            <a:lvl2pPr marL="480060" indent="0">
              <a:buNone/>
              <a:defRPr sz="1470"/>
            </a:lvl2pPr>
            <a:lvl3pPr marL="960120" indent="0">
              <a:buNone/>
              <a:defRPr sz="1260"/>
            </a:lvl3pPr>
            <a:lvl4pPr marL="1440180" indent="0">
              <a:buNone/>
              <a:defRPr sz="1050"/>
            </a:lvl4pPr>
            <a:lvl5pPr marL="1920240" indent="0">
              <a:buNone/>
              <a:defRPr sz="1050"/>
            </a:lvl5pPr>
            <a:lvl6pPr marL="2400300" indent="0">
              <a:buNone/>
              <a:defRPr sz="1050"/>
            </a:lvl6pPr>
            <a:lvl7pPr marL="2880360" indent="0">
              <a:buNone/>
              <a:defRPr sz="1050"/>
            </a:lvl7pPr>
            <a:lvl8pPr marL="3360420" indent="0">
              <a:buNone/>
              <a:defRPr sz="1050"/>
            </a:lvl8pPr>
            <a:lvl9pPr marL="3840480" indent="0">
              <a:buNone/>
              <a:defRPr sz="105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A77C6A-F8F9-4515-A17F-26140FAB69D8}" type="datetime1">
              <a:rPr lang="ko-KR" altLang="en-US" smtClean="0"/>
              <a:t>2026-04-15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20BE8-16AD-45EA-BF11-D6700E03927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647499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60084" y="681570"/>
            <a:ext cx="8281035" cy="24743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60084" y="3407833"/>
            <a:ext cx="8281035" cy="81224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0083" y="11865191"/>
            <a:ext cx="2160270" cy="6815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551614-90BE-45AD-BFF6-7DD0D06987EC}" type="datetime1">
              <a:rPr lang="ko-KR" altLang="en-US" smtClean="0"/>
              <a:t>2026-04-15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80399" y="11865191"/>
            <a:ext cx="3240405" cy="6815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780848" y="11865191"/>
            <a:ext cx="2160270" cy="6815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720BE8-16AD-45EA-BF11-D6700E03927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361447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37" r:id="rId1"/>
    <p:sldLayoutId id="2147483938" r:id="rId2"/>
    <p:sldLayoutId id="2147483939" r:id="rId3"/>
    <p:sldLayoutId id="2147483940" r:id="rId4"/>
    <p:sldLayoutId id="2147483941" r:id="rId5"/>
    <p:sldLayoutId id="2147483942" r:id="rId6"/>
    <p:sldLayoutId id="2147483943" r:id="rId7"/>
    <p:sldLayoutId id="2147483944" r:id="rId8"/>
    <p:sldLayoutId id="2147483945" r:id="rId9"/>
    <p:sldLayoutId id="2147483946" r:id="rId10"/>
    <p:sldLayoutId id="2147483947" r:id="rId11"/>
  </p:sldLayoutIdLst>
  <p:hf sldNum="0" hdr="0" ftr="0" dt="0"/>
  <p:txStyles>
    <p:titleStyle>
      <a:lvl1pPr algn="l" defTabSz="960120" rtl="0" eaLnBrk="1" latinLnBrk="1" hangingPunct="1">
        <a:lnSpc>
          <a:spcPct val="90000"/>
        </a:lnSpc>
        <a:spcBef>
          <a:spcPct val="0"/>
        </a:spcBef>
        <a:buNone/>
        <a:defRPr sz="462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40030" indent="-240030" algn="l" defTabSz="960120" rtl="0" eaLnBrk="1" latinLnBrk="1" hangingPunct="1">
        <a:lnSpc>
          <a:spcPct val="90000"/>
        </a:lnSpc>
        <a:spcBef>
          <a:spcPts val="1050"/>
        </a:spcBef>
        <a:buFont typeface="Arial" panose="020B0604020202020204" pitchFamily="34" charset="0"/>
        <a:buChar char="•"/>
        <a:defRPr sz="2940" kern="1200">
          <a:solidFill>
            <a:schemeClr val="tx1"/>
          </a:solidFill>
          <a:latin typeface="+mn-lt"/>
          <a:ea typeface="+mn-ea"/>
          <a:cs typeface="+mn-cs"/>
        </a:defRPr>
      </a:lvl1pPr>
      <a:lvl2pPr marL="720090" indent="-240030" algn="l" defTabSz="960120" rtl="0" eaLnBrk="1" latinLnBrk="1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2pPr>
      <a:lvl3pPr marL="1200150" indent="-240030" algn="l" defTabSz="960120" rtl="0" eaLnBrk="1" latinLnBrk="1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680210" indent="-240030" algn="l" defTabSz="960120" rtl="0" eaLnBrk="1" latinLnBrk="1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2160270" indent="-240030" algn="l" defTabSz="960120" rtl="0" eaLnBrk="1" latinLnBrk="1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640330" indent="-240030" algn="l" defTabSz="960120" rtl="0" eaLnBrk="1" latinLnBrk="1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3120390" indent="-240030" algn="l" defTabSz="960120" rtl="0" eaLnBrk="1" latinLnBrk="1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600450" indent="-240030" algn="l" defTabSz="960120" rtl="0" eaLnBrk="1" latinLnBrk="1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4080510" indent="-240030" algn="l" defTabSz="960120" rtl="0" eaLnBrk="1" latinLnBrk="1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60120" rtl="0" eaLnBrk="1" latinLnBrk="1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1pPr>
      <a:lvl2pPr marL="480060" algn="l" defTabSz="960120" rtl="0" eaLnBrk="1" latinLnBrk="1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2pPr>
      <a:lvl3pPr marL="960120" algn="l" defTabSz="960120" rtl="0" eaLnBrk="1" latinLnBrk="1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3pPr>
      <a:lvl4pPr marL="1440180" algn="l" defTabSz="960120" rtl="0" eaLnBrk="1" latinLnBrk="1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20240" algn="l" defTabSz="960120" rtl="0" eaLnBrk="1" latinLnBrk="1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400300" algn="l" defTabSz="960120" rtl="0" eaLnBrk="1" latinLnBrk="1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80360" algn="l" defTabSz="960120" rtl="0" eaLnBrk="1" latinLnBrk="1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360420" algn="l" defTabSz="960120" rtl="0" eaLnBrk="1" latinLnBrk="1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840480" algn="l" defTabSz="960120" rtl="0" eaLnBrk="1" latinLnBrk="1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그림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7631" y="-71715"/>
            <a:ext cx="9601199" cy="831284"/>
          </a:xfrm>
          <a:prstGeom prst="rect">
            <a:avLst/>
          </a:prstGeom>
        </p:spPr>
      </p:pic>
      <p:sp>
        <p:nvSpPr>
          <p:cNvPr id="78" name="직사각형 77"/>
          <p:cNvSpPr/>
          <p:nvPr/>
        </p:nvSpPr>
        <p:spPr>
          <a:xfrm>
            <a:off x="123676" y="836166"/>
            <a:ext cx="9375925" cy="11887556"/>
          </a:xfrm>
          <a:prstGeom prst="rect">
            <a:avLst/>
          </a:prstGeom>
          <a:solidFill>
            <a:schemeClr val="bg1"/>
          </a:solidFill>
          <a:ln w="57150">
            <a:solidFill>
              <a:srgbClr val="0066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325"/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-172736" y="5890460"/>
            <a:ext cx="36257" cy="2027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17921" tIns="8960" rIns="17921" bIns="896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 sz="1200" b="1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884172" y="2201372"/>
            <a:ext cx="6483456" cy="2720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09079" tIns="54539" rIns="109079" bIns="54539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 sz="1052"/>
          </a:p>
        </p:txBody>
      </p:sp>
      <p:sp>
        <p:nvSpPr>
          <p:cNvPr id="16" name="Rectangle 16"/>
          <p:cNvSpPr>
            <a:spLocks noChangeArrowheads="1"/>
          </p:cNvSpPr>
          <p:nvPr/>
        </p:nvSpPr>
        <p:spPr bwMode="auto">
          <a:xfrm>
            <a:off x="-1452758" y="-1551450"/>
            <a:ext cx="220353" cy="2720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109079" tIns="54539" rIns="109079" bIns="54539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 sz="1052"/>
          </a:p>
        </p:txBody>
      </p:sp>
      <p:sp>
        <p:nvSpPr>
          <p:cNvPr id="17" name="Rectangle 18"/>
          <p:cNvSpPr>
            <a:spLocks noChangeArrowheads="1"/>
          </p:cNvSpPr>
          <p:nvPr/>
        </p:nvSpPr>
        <p:spPr bwMode="auto">
          <a:xfrm>
            <a:off x="-1452759" y="-1551450"/>
            <a:ext cx="220353" cy="2720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109079" tIns="54539" rIns="109079" bIns="54539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 sz="1052"/>
          </a:p>
        </p:txBody>
      </p:sp>
      <p:sp>
        <p:nvSpPr>
          <p:cNvPr id="18" name="Rectangle 20"/>
          <p:cNvSpPr>
            <a:spLocks noChangeArrowheads="1"/>
          </p:cNvSpPr>
          <p:nvPr/>
        </p:nvSpPr>
        <p:spPr bwMode="auto">
          <a:xfrm>
            <a:off x="-1270961" y="-1369653"/>
            <a:ext cx="220353" cy="2720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109079" tIns="54539" rIns="109079" bIns="54539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 sz="1052"/>
          </a:p>
        </p:txBody>
      </p:sp>
      <p:sp>
        <p:nvSpPr>
          <p:cNvPr id="19" name="Rectangle 22"/>
          <p:cNvSpPr>
            <a:spLocks noChangeArrowheads="1"/>
          </p:cNvSpPr>
          <p:nvPr/>
        </p:nvSpPr>
        <p:spPr bwMode="auto">
          <a:xfrm>
            <a:off x="-1089164" y="-1187854"/>
            <a:ext cx="220353" cy="2720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109079" tIns="54539" rIns="109079" bIns="54539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 sz="1052"/>
          </a:p>
        </p:txBody>
      </p:sp>
      <p:sp>
        <p:nvSpPr>
          <p:cNvPr id="21" name="Rectangle 26"/>
          <p:cNvSpPr>
            <a:spLocks noChangeArrowheads="1"/>
          </p:cNvSpPr>
          <p:nvPr/>
        </p:nvSpPr>
        <p:spPr bwMode="auto">
          <a:xfrm>
            <a:off x="-725220" y="-487260"/>
            <a:ext cx="220353" cy="2720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109079" tIns="54539" rIns="109079" bIns="54539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 sz="1052"/>
          </a:p>
        </p:txBody>
      </p:sp>
      <p:sp>
        <p:nvSpPr>
          <p:cNvPr id="44" name="Rectangle 27"/>
          <p:cNvSpPr>
            <a:spLocks noChangeArrowheads="1"/>
          </p:cNvSpPr>
          <p:nvPr/>
        </p:nvSpPr>
        <p:spPr bwMode="auto">
          <a:xfrm>
            <a:off x="2401850" y="6970989"/>
            <a:ext cx="220353" cy="2720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109079" tIns="54539" rIns="109079" bIns="54539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 sz="1052"/>
          </a:p>
        </p:txBody>
      </p:sp>
      <p:sp>
        <p:nvSpPr>
          <p:cNvPr id="28" name="Rectangle 29"/>
          <p:cNvSpPr>
            <a:spLocks noChangeArrowheads="1"/>
          </p:cNvSpPr>
          <p:nvPr/>
        </p:nvSpPr>
        <p:spPr bwMode="auto">
          <a:xfrm>
            <a:off x="-1276956" y="3747400"/>
            <a:ext cx="220353" cy="2948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109079" tIns="54539" rIns="109079" bIns="54539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 sz="1200"/>
          </a:p>
        </p:txBody>
      </p:sp>
      <p:sp>
        <p:nvSpPr>
          <p:cNvPr id="29" name="Rectangle 31"/>
          <p:cNvSpPr>
            <a:spLocks noChangeArrowheads="1"/>
          </p:cNvSpPr>
          <p:nvPr/>
        </p:nvSpPr>
        <p:spPr bwMode="auto">
          <a:xfrm>
            <a:off x="-1452759" y="-1551450"/>
            <a:ext cx="220353" cy="2720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109079" tIns="54539" rIns="109079" bIns="54539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 sz="1052"/>
          </a:p>
        </p:txBody>
      </p:sp>
      <p:sp>
        <p:nvSpPr>
          <p:cNvPr id="31" name="Rectangle 35"/>
          <p:cNvSpPr>
            <a:spLocks noChangeArrowheads="1"/>
          </p:cNvSpPr>
          <p:nvPr/>
        </p:nvSpPr>
        <p:spPr bwMode="auto">
          <a:xfrm>
            <a:off x="837030" y="-378337"/>
            <a:ext cx="8292392" cy="2720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09079" tIns="54539" rIns="109079" bIns="54539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 sz="1052"/>
          </a:p>
        </p:txBody>
      </p:sp>
      <p:sp>
        <p:nvSpPr>
          <p:cNvPr id="33" name="Rectangle 39"/>
          <p:cNvSpPr>
            <a:spLocks noChangeArrowheads="1"/>
          </p:cNvSpPr>
          <p:nvPr/>
        </p:nvSpPr>
        <p:spPr bwMode="auto">
          <a:xfrm>
            <a:off x="-1294982" y="3420069"/>
            <a:ext cx="220353" cy="2948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109079" tIns="54539" rIns="109079" bIns="54539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 sz="1200"/>
          </a:p>
        </p:txBody>
      </p:sp>
      <p:sp>
        <p:nvSpPr>
          <p:cNvPr id="34" name="Rectangle 41"/>
          <p:cNvSpPr>
            <a:spLocks noChangeArrowheads="1"/>
          </p:cNvSpPr>
          <p:nvPr/>
        </p:nvSpPr>
        <p:spPr bwMode="auto">
          <a:xfrm>
            <a:off x="-1291195" y="2820615"/>
            <a:ext cx="220353" cy="2720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109079" tIns="54539" rIns="109079" bIns="54539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 sz="1052"/>
          </a:p>
        </p:txBody>
      </p:sp>
      <p:sp>
        <p:nvSpPr>
          <p:cNvPr id="37" name="Rectangle 43"/>
          <p:cNvSpPr>
            <a:spLocks noChangeArrowheads="1"/>
          </p:cNvSpPr>
          <p:nvPr/>
        </p:nvSpPr>
        <p:spPr bwMode="auto">
          <a:xfrm>
            <a:off x="-1452759" y="-1551450"/>
            <a:ext cx="220353" cy="2720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109079" tIns="54539" rIns="109079" bIns="54539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 sz="1052"/>
          </a:p>
        </p:txBody>
      </p:sp>
      <p:sp>
        <p:nvSpPr>
          <p:cNvPr id="38" name="Rectangle 45"/>
          <p:cNvSpPr>
            <a:spLocks noChangeArrowheads="1"/>
          </p:cNvSpPr>
          <p:nvPr/>
        </p:nvSpPr>
        <p:spPr bwMode="auto">
          <a:xfrm>
            <a:off x="-1270961" y="-1369653"/>
            <a:ext cx="220353" cy="2720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109079" tIns="54539" rIns="109079" bIns="54539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 sz="1052"/>
          </a:p>
        </p:txBody>
      </p:sp>
      <p:sp>
        <p:nvSpPr>
          <p:cNvPr id="39" name="Rectangle 47"/>
          <p:cNvSpPr>
            <a:spLocks noChangeArrowheads="1"/>
          </p:cNvSpPr>
          <p:nvPr/>
        </p:nvSpPr>
        <p:spPr bwMode="auto">
          <a:xfrm>
            <a:off x="-1089164" y="-1187854"/>
            <a:ext cx="220353" cy="2720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109079" tIns="54539" rIns="109079" bIns="54539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 sz="1052"/>
          </a:p>
        </p:txBody>
      </p:sp>
      <p:sp>
        <p:nvSpPr>
          <p:cNvPr id="52" name="Rectangle 49"/>
          <p:cNvSpPr>
            <a:spLocks noChangeArrowheads="1"/>
          </p:cNvSpPr>
          <p:nvPr/>
        </p:nvSpPr>
        <p:spPr bwMode="auto">
          <a:xfrm>
            <a:off x="-1452759" y="-1551450"/>
            <a:ext cx="220353" cy="2720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109079" tIns="54539" rIns="109079" bIns="54539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 sz="1052"/>
          </a:p>
        </p:txBody>
      </p:sp>
      <p:sp>
        <p:nvSpPr>
          <p:cNvPr id="54" name="Rectangle 53"/>
          <p:cNvSpPr>
            <a:spLocks noChangeArrowheads="1"/>
          </p:cNvSpPr>
          <p:nvPr/>
        </p:nvSpPr>
        <p:spPr bwMode="auto">
          <a:xfrm>
            <a:off x="2927731" y="-570906"/>
            <a:ext cx="220353" cy="2720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109079" tIns="54539" rIns="109079" bIns="54539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 sz="1052"/>
          </a:p>
        </p:txBody>
      </p:sp>
      <p:sp>
        <p:nvSpPr>
          <p:cNvPr id="55" name="Rectangle 55"/>
          <p:cNvSpPr>
            <a:spLocks noChangeArrowheads="1"/>
          </p:cNvSpPr>
          <p:nvPr/>
        </p:nvSpPr>
        <p:spPr bwMode="auto">
          <a:xfrm>
            <a:off x="2927731" y="-570906"/>
            <a:ext cx="220353" cy="2720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109079" tIns="54539" rIns="109079" bIns="54539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 sz="1052"/>
          </a:p>
        </p:txBody>
      </p:sp>
      <p:sp>
        <p:nvSpPr>
          <p:cNvPr id="8" name="Rectangle 2"/>
          <p:cNvSpPr>
            <a:spLocks noChangeArrowheads="1"/>
          </p:cNvSpPr>
          <p:nvPr/>
        </p:nvSpPr>
        <p:spPr bwMode="auto">
          <a:xfrm>
            <a:off x="-1452759" y="-1551450"/>
            <a:ext cx="220353" cy="2720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109079" tIns="54539" rIns="109079" bIns="54539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 sz="1052"/>
          </a:p>
        </p:txBody>
      </p:sp>
      <p:sp>
        <p:nvSpPr>
          <p:cNvPr id="9" name="Rectangle 2"/>
          <p:cNvSpPr>
            <a:spLocks noChangeArrowheads="1"/>
          </p:cNvSpPr>
          <p:nvPr/>
        </p:nvSpPr>
        <p:spPr bwMode="auto">
          <a:xfrm>
            <a:off x="-1452759" y="-1551450"/>
            <a:ext cx="220353" cy="2720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109079" tIns="54539" rIns="109079" bIns="54539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 sz="1052"/>
          </a:p>
        </p:txBody>
      </p:sp>
      <p:sp>
        <p:nvSpPr>
          <p:cNvPr id="23" name="Rectangle 10"/>
          <p:cNvSpPr>
            <a:spLocks noChangeArrowheads="1"/>
          </p:cNvSpPr>
          <p:nvPr/>
        </p:nvSpPr>
        <p:spPr bwMode="auto">
          <a:xfrm>
            <a:off x="2442968" y="2584758"/>
            <a:ext cx="220353" cy="2720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109079" tIns="54539" rIns="109079" bIns="54539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 sz="1052"/>
          </a:p>
        </p:txBody>
      </p:sp>
      <p:sp>
        <p:nvSpPr>
          <p:cNvPr id="25" name="Rectangle 12"/>
          <p:cNvSpPr>
            <a:spLocks noChangeArrowheads="1"/>
          </p:cNvSpPr>
          <p:nvPr/>
        </p:nvSpPr>
        <p:spPr bwMode="auto">
          <a:xfrm>
            <a:off x="2613445" y="3157763"/>
            <a:ext cx="220353" cy="2948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109079" tIns="54539" rIns="109079" bIns="54539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 sz="1200"/>
          </a:p>
        </p:txBody>
      </p:sp>
      <p:sp>
        <p:nvSpPr>
          <p:cNvPr id="26" name="Rectangle 14"/>
          <p:cNvSpPr>
            <a:spLocks noChangeArrowheads="1"/>
          </p:cNvSpPr>
          <p:nvPr/>
        </p:nvSpPr>
        <p:spPr bwMode="auto">
          <a:xfrm>
            <a:off x="-1452759" y="-1551450"/>
            <a:ext cx="220353" cy="2720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109079" tIns="54539" rIns="109079" bIns="54539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 sz="1052"/>
          </a:p>
        </p:txBody>
      </p:sp>
      <p:sp>
        <p:nvSpPr>
          <p:cNvPr id="27" name="Rectangle 16"/>
          <p:cNvSpPr>
            <a:spLocks noChangeArrowheads="1"/>
          </p:cNvSpPr>
          <p:nvPr/>
        </p:nvSpPr>
        <p:spPr bwMode="auto">
          <a:xfrm>
            <a:off x="-1452759" y="-1551450"/>
            <a:ext cx="220353" cy="2720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109079" tIns="54539" rIns="109079" bIns="54539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 sz="1052"/>
          </a:p>
        </p:txBody>
      </p:sp>
      <p:sp>
        <p:nvSpPr>
          <p:cNvPr id="30" name="Rectangle 18"/>
          <p:cNvSpPr>
            <a:spLocks noChangeArrowheads="1"/>
          </p:cNvSpPr>
          <p:nvPr/>
        </p:nvSpPr>
        <p:spPr bwMode="auto">
          <a:xfrm>
            <a:off x="-1452759" y="-1551450"/>
            <a:ext cx="220353" cy="2720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109079" tIns="54539" rIns="109079" bIns="54539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 sz="1052"/>
          </a:p>
        </p:txBody>
      </p:sp>
      <p:sp>
        <p:nvSpPr>
          <p:cNvPr id="32" name="Rectangle 20"/>
          <p:cNvSpPr>
            <a:spLocks noChangeArrowheads="1"/>
          </p:cNvSpPr>
          <p:nvPr/>
        </p:nvSpPr>
        <p:spPr bwMode="auto">
          <a:xfrm>
            <a:off x="-1073418" y="7323182"/>
            <a:ext cx="220353" cy="2720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109079" tIns="54539" rIns="109079" bIns="54539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 sz="1052"/>
          </a:p>
        </p:txBody>
      </p:sp>
      <p:sp>
        <p:nvSpPr>
          <p:cNvPr id="40" name="Rectangle 24"/>
          <p:cNvSpPr>
            <a:spLocks noChangeArrowheads="1"/>
          </p:cNvSpPr>
          <p:nvPr/>
        </p:nvSpPr>
        <p:spPr bwMode="auto">
          <a:xfrm>
            <a:off x="4900681" y="10339645"/>
            <a:ext cx="220353" cy="2720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109079" tIns="54539" rIns="109079" bIns="54539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 sz="1052"/>
          </a:p>
        </p:txBody>
      </p:sp>
      <p:sp>
        <p:nvSpPr>
          <p:cNvPr id="80" name="직사각형 79"/>
          <p:cNvSpPr/>
          <p:nvPr/>
        </p:nvSpPr>
        <p:spPr>
          <a:xfrm>
            <a:off x="154177" y="2231685"/>
            <a:ext cx="4598387" cy="4959546"/>
          </a:xfrm>
          <a:prstGeom prst="rect">
            <a:avLst/>
          </a:prstGeom>
          <a:ln w="3175">
            <a:solidFill>
              <a:srgbClr val="3366CC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 sz="1052" dirty="0"/>
          </a:p>
        </p:txBody>
      </p:sp>
      <p:sp>
        <p:nvSpPr>
          <p:cNvPr id="87" name="TextBox 86"/>
          <p:cNvSpPr txBox="1"/>
          <p:nvPr/>
        </p:nvSpPr>
        <p:spPr>
          <a:xfrm>
            <a:off x="77582" y="2484327"/>
            <a:ext cx="4630489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r>
              <a:rPr lang="en-US" altLang="ko-KR" sz="1000" dirty="0">
                <a:latin typeface="+mn-ea"/>
              </a:rPr>
              <a:t>‣ </a:t>
            </a:r>
            <a:r>
              <a:rPr lang="ko-KR" altLang="en-US" sz="1000" dirty="0">
                <a:latin typeface="+mn-ea"/>
              </a:rPr>
              <a:t>모든 강좌는 의왕도시공사 홈페이지에 회원가입 이후 접수 가능하며</a:t>
            </a:r>
            <a:r>
              <a:rPr lang="en-US" altLang="ko-KR" sz="1000" dirty="0">
                <a:latin typeface="+mn-ea"/>
              </a:rPr>
              <a:t>,     </a:t>
            </a:r>
          </a:p>
          <a:p>
            <a:pPr fontAlgn="base"/>
            <a:r>
              <a:rPr lang="en-US" altLang="ko-KR" sz="1000" dirty="0">
                <a:latin typeface="+mn-ea"/>
              </a:rPr>
              <a:t> </a:t>
            </a:r>
            <a:r>
              <a:rPr lang="en-US" altLang="ko-KR" sz="200" dirty="0" smtClean="0">
                <a:latin typeface="+mn-ea"/>
              </a:rPr>
              <a:t>       </a:t>
            </a:r>
            <a:r>
              <a:rPr lang="ko-KR" altLang="en-US" sz="1000" dirty="0" smtClean="0">
                <a:latin typeface="+mn-ea"/>
              </a:rPr>
              <a:t>반드시 </a:t>
            </a:r>
            <a:r>
              <a:rPr lang="en-US" altLang="ko-KR" sz="1000" b="1" dirty="0" smtClean="0">
                <a:solidFill>
                  <a:srgbClr val="FF0000"/>
                </a:solidFill>
                <a:latin typeface="+mn-ea"/>
              </a:rPr>
              <a:t>”</a:t>
            </a:r>
            <a:r>
              <a:rPr lang="ko-KR" altLang="en-US" sz="1000" b="1" dirty="0">
                <a:solidFill>
                  <a:srgbClr val="FF0000"/>
                </a:solidFill>
                <a:latin typeface="+mn-ea"/>
              </a:rPr>
              <a:t>거주지 인증</a:t>
            </a:r>
            <a:r>
              <a:rPr lang="en-US" altLang="ko-KR" sz="1000" b="1" dirty="0">
                <a:solidFill>
                  <a:srgbClr val="FF0000"/>
                </a:solidFill>
                <a:latin typeface="+mn-ea"/>
              </a:rPr>
              <a:t>” </a:t>
            </a:r>
            <a:r>
              <a:rPr lang="ko-KR" altLang="en-US" sz="1000" dirty="0">
                <a:latin typeface="+mn-ea"/>
              </a:rPr>
              <a:t>하시고 </a:t>
            </a:r>
            <a:r>
              <a:rPr lang="ko-KR" altLang="en-US" sz="1000" b="1" dirty="0">
                <a:solidFill>
                  <a:srgbClr val="FF0000"/>
                </a:solidFill>
                <a:latin typeface="+mn-ea"/>
              </a:rPr>
              <a:t>“정보 수정”</a:t>
            </a:r>
            <a:r>
              <a:rPr lang="ko-KR" altLang="en-US" sz="1000" dirty="0">
                <a:latin typeface="+mn-ea"/>
              </a:rPr>
              <a:t>에 </a:t>
            </a:r>
            <a:r>
              <a:rPr lang="ko-KR" altLang="en-US" sz="1000" b="1" dirty="0">
                <a:solidFill>
                  <a:srgbClr val="FF0000"/>
                </a:solidFill>
                <a:latin typeface="+mn-ea"/>
              </a:rPr>
              <a:t>동의</a:t>
            </a:r>
            <a:r>
              <a:rPr lang="ko-KR" altLang="en-US" sz="1000" dirty="0">
                <a:latin typeface="+mn-ea"/>
              </a:rPr>
              <a:t>하신 후 </a:t>
            </a:r>
            <a:r>
              <a:rPr lang="ko-KR" altLang="en-US" sz="1000" dirty="0" smtClean="0">
                <a:latin typeface="+mn-ea"/>
              </a:rPr>
              <a:t>회원가입</a:t>
            </a:r>
            <a:r>
              <a:rPr lang="en-US" altLang="ko-KR" sz="1000" dirty="0" smtClean="0">
                <a:latin typeface="+mn-ea"/>
              </a:rPr>
              <a:t>/</a:t>
            </a:r>
            <a:r>
              <a:rPr lang="ko-KR" altLang="en-US" sz="1000" dirty="0" smtClean="0">
                <a:latin typeface="+mn-ea"/>
              </a:rPr>
              <a:t>강습</a:t>
            </a:r>
            <a:endParaRPr lang="en-US" altLang="ko-KR" sz="1000" dirty="0" smtClean="0">
              <a:latin typeface="+mn-ea"/>
            </a:endParaRPr>
          </a:p>
          <a:p>
            <a:pPr fontAlgn="base"/>
            <a:r>
              <a:rPr lang="ko-KR" altLang="en-US" sz="1000" dirty="0" smtClean="0">
                <a:latin typeface="+mn-ea"/>
              </a:rPr>
              <a:t> </a:t>
            </a:r>
            <a:r>
              <a:rPr lang="en-US" altLang="ko-KR" sz="200" dirty="0">
                <a:latin typeface="+mn-ea"/>
              </a:rPr>
              <a:t> </a:t>
            </a:r>
            <a:r>
              <a:rPr lang="en-US" altLang="ko-KR" sz="200" dirty="0" smtClean="0">
                <a:latin typeface="+mn-ea"/>
              </a:rPr>
              <a:t>    </a:t>
            </a:r>
            <a:r>
              <a:rPr lang="en-US" altLang="ko-KR" sz="100" dirty="0">
                <a:latin typeface="+mn-ea"/>
              </a:rPr>
              <a:t> </a:t>
            </a:r>
            <a:r>
              <a:rPr lang="en-US" altLang="ko-KR" sz="200" dirty="0" smtClean="0">
                <a:latin typeface="+mn-ea"/>
              </a:rPr>
              <a:t> </a:t>
            </a:r>
            <a:r>
              <a:rPr lang="ko-KR" altLang="en-US" sz="1000" dirty="0" smtClean="0">
                <a:latin typeface="+mn-ea"/>
              </a:rPr>
              <a:t>등록을 </a:t>
            </a:r>
            <a:r>
              <a:rPr lang="ko-KR" altLang="en-US" sz="1000" dirty="0">
                <a:latin typeface="+mn-ea"/>
              </a:rPr>
              <a:t>진행하시기 바랍니다</a:t>
            </a:r>
            <a:r>
              <a:rPr lang="en-US" altLang="ko-KR" sz="1000" dirty="0">
                <a:latin typeface="+mn-ea"/>
              </a:rPr>
              <a:t>. </a:t>
            </a:r>
          </a:p>
          <a:p>
            <a:pPr fontAlgn="base"/>
            <a:r>
              <a:rPr lang="en-US" altLang="ko-KR" sz="1000" dirty="0">
                <a:latin typeface="+mn-ea"/>
              </a:rPr>
              <a:t>‣ </a:t>
            </a:r>
            <a:r>
              <a:rPr lang="ko-KR" altLang="en-US" sz="1000" dirty="0" err="1" smtClean="0">
                <a:latin typeface="+mn-ea"/>
              </a:rPr>
              <a:t>타지역</a:t>
            </a:r>
            <a:r>
              <a:rPr lang="ko-KR" altLang="en-US" sz="1000" dirty="0" smtClean="0">
                <a:latin typeface="+mn-ea"/>
              </a:rPr>
              <a:t> </a:t>
            </a:r>
            <a:r>
              <a:rPr lang="ko-KR" altLang="en-US" sz="1000" dirty="0">
                <a:latin typeface="+mn-ea"/>
              </a:rPr>
              <a:t>거주자는 </a:t>
            </a:r>
            <a:r>
              <a:rPr lang="ko-KR" altLang="en-US" sz="1000" b="1" dirty="0">
                <a:solidFill>
                  <a:srgbClr val="FF0000"/>
                </a:solidFill>
                <a:latin typeface="+mn-ea"/>
              </a:rPr>
              <a:t>요금이 할증</a:t>
            </a:r>
            <a:r>
              <a:rPr lang="en-US" altLang="ko-KR" sz="1000" b="1" dirty="0">
                <a:solidFill>
                  <a:srgbClr val="FF0000"/>
                </a:solidFill>
                <a:latin typeface="+mn-ea"/>
              </a:rPr>
              <a:t>(30%) </a:t>
            </a:r>
            <a:r>
              <a:rPr lang="ko-KR" altLang="en-US" sz="1000" dirty="0">
                <a:latin typeface="+mn-ea"/>
              </a:rPr>
              <a:t>되며</a:t>
            </a:r>
            <a:r>
              <a:rPr lang="en-US" altLang="ko-KR" sz="1000" dirty="0">
                <a:latin typeface="+mn-ea"/>
              </a:rPr>
              <a:t>, 1</a:t>
            </a:r>
            <a:r>
              <a:rPr lang="ko-KR" altLang="en-US" sz="1000" dirty="0">
                <a:latin typeface="+mn-ea"/>
              </a:rPr>
              <a:t>개월 단위로만 등록 가능합니다</a:t>
            </a:r>
            <a:r>
              <a:rPr lang="en-US" altLang="ko-KR" sz="1000" dirty="0">
                <a:latin typeface="+mn-ea"/>
              </a:rPr>
              <a:t>.</a:t>
            </a:r>
          </a:p>
          <a:p>
            <a:pPr fontAlgn="base"/>
            <a:r>
              <a:rPr lang="en-US" altLang="ko-KR" sz="1000" b="1" dirty="0">
                <a:solidFill>
                  <a:srgbClr val="0070C0"/>
                </a:solidFill>
                <a:latin typeface="+mn-ea"/>
              </a:rPr>
              <a:t>   ※ </a:t>
            </a:r>
            <a:r>
              <a:rPr lang="ko-KR" altLang="en-US" sz="1000" b="1" dirty="0" err="1">
                <a:solidFill>
                  <a:schemeClr val="accent5"/>
                </a:solidFill>
                <a:latin typeface="+mn-ea"/>
              </a:rPr>
              <a:t>타지역</a:t>
            </a:r>
            <a:r>
              <a:rPr lang="ko-KR" altLang="en-US" sz="1000" b="1" dirty="0">
                <a:solidFill>
                  <a:schemeClr val="accent5"/>
                </a:solidFill>
                <a:latin typeface="+mn-ea"/>
              </a:rPr>
              <a:t> 할증 제외자 </a:t>
            </a:r>
            <a:r>
              <a:rPr lang="en-US" altLang="ko-KR" sz="1000" dirty="0">
                <a:latin typeface="+mn-ea"/>
              </a:rPr>
              <a:t>: </a:t>
            </a:r>
            <a:r>
              <a:rPr lang="ko-KR" altLang="en-US" sz="1000" dirty="0">
                <a:latin typeface="+mn-ea"/>
              </a:rPr>
              <a:t>사업장이 의왕시에 소재하는 직장인과 사업자는</a:t>
            </a:r>
            <a:endParaRPr lang="en-US" altLang="ko-KR" sz="1000" dirty="0">
              <a:latin typeface="+mn-ea"/>
            </a:endParaRPr>
          </a:p>
          <a:p>
            <a:pPr fontAlgn="base"/>
            <a:r>
              <a:rPr lang="en-US" altLang="ko-KR" sz="1000" dirty="0">
                <a:latin typeface="+mn-ea"/>
              </a:rPr>
              <a:t>     </a:t>
            </a:r>
            <a:r>
              <a:rPr lang="ko-KR" altLang="en-US" sz="1000" dirty="0">
                <a:latin typeface="+mn-ea"/>
              </a:rPr>
              <a:t> 회원가입 후 </a:t>
            </a:r>
            <a:r>
              <a:rPr lang="ko-KR" altLang="en-US" sz="1000" b="1" dirty="0">
                <a:solidFill>
                  <a:srgbClr val="FF0000"/>
                </a:solidFill>
                <a:latin typeface="+mn-ea"/>
              </a:rPr>
              <a:t>강습등록 전</a:t>
            </a:r>
            <a:r>
              <a:rPr lang="ko-KR" altLang="en-US" sz="1000" dirty="0">
                <a:latin typeface="+mn-ea"/>
              </a:rPr>
              <a:t>에  안내데스크를 방문하여 감면 등록을 </a:t>
            </a:r>
            <a:r>
              <a:rPr lang="ko-KR" altLang="en-US" sz="1000" b="1" dirty="0">
                <a:solidFill>
                  <a:srgbClr val="FF0000"/>
                </a:solidFill>
                <a:latin typeface="+mn-ea"/>
              </a:rPr>
              <a:t>연 </a:t>
            </a:r>
            <a:r>
              <a:rPr lang="en-US" altLang="ko-KR" sz="1000" b="1" dirty="0">
                <a:solidFill>
                  <a:srgbClr val="FF0000"/>
                </a:solidFill>
                <a:latin typeface="+mn-ea"/>
              </a:rPr>
              <a:t>1</a:t>
            </a:r>
            <a:r>
              <a:rPr lang="ko-KR" altLang="en-US" sz="1000" b="1" dirty="0">
                <a:solidFill>
                  <a:srgbClr val="FF0000"/>
                </a:solidFill>
                <a:latin typeface="+mn-ea"/>
              </a:rPr>
              <a:t>회</a:t>
            </a:r>
            <a:r>
              <a:rPr lang="ko-KR" altLang="en-US" sz="1000" dirty="0">
                <a:solidFill>
                  <a:srgbClr val="0070C0"/>
                </a:solidFill>
                <a:latin typeface="+mn-ea"/>
              </a:rPr>
              <a:t> </a:t>
            </a:r>
            <a:endParaRPr lang="en-US" altLang="ko-KR" sz="1000" dirty="0">
              <a:solidFill>
                <a:srgbClr val="0070C0"/>
              </a:solidFill>
              <a:latin typeface="+mn-ea"/>
            </a:endParaRPr>
          </a:p>
          <a:p>
            <a:pPr fontAlgn="base"/>
            <a:r>
              <a:rPr lang="en-US" altLang="ko-KR" sz="1000" dirty="0">
                <a:solidFill>
                  <a:srgbClr val="0070C0"/>
                </a:solidFill>
                <a:latin typeface="+mn-ea"/>
              </a:rPr>
              <a:t>      </a:t>
            </a:r>
            <a:r>
              <a:rPr lang="ko-KR" altLang="en-US" sz="1000" dirty="0">
                <a:latin typeface="+mn-ea"/>
              </a:rPr>
              <a:t>신청해야 합니다</a:t>
            </a:r>
            <a:r>
              <a:rPr lang="en-US" altLang="ko-KR" sz="1000" dirty="0">
                <a:latin typeface="+mn-ea"/>
              </a:rPr>
              <a:t>. </a:t>
            </a:r>
          </a:p>
          <a:p>
            <a:pPr fontAlgn="base"/>
            <a:r>
              <a:rPr lang="en-US" altLang="ko-KR" sz="1000" dirty="0" smtClean="0">
                <a:latin typeface="+mn-ea"/>
              </a:rPr>
              <a:t>     </a:t>
            </a:r>
            <a:r>
              <a:rPr lang="en-US" altLang="ko-KR" sz="100" dirty="0" smtClean="0">
                <a:latin typeface="+mn-ea"/>
              </a:rPr>
              <a:t>      </a:t>
            </a:r>
            <a:r>
              <a:rPr lang="en-US" altLang="ko-KR" sz="1000" dirty="0" smtClean="0">
                <a:latin typeface="+mn-ea"/>
              </a:rPr>
              <a:t>[</a:t>
            </a:r>
            <a:r>
              <a:rPr lang="ko-KR" altLang="en-US" sz="1000" dirty="0">
                <a:latin typeface="+mn-ea"/>
              </a:rPr>
              <a:t>관련서류</a:t>
            </a:r>
            <a:r>
              <a:rPr lang="en-US" altLang="ko-KR" sz="1000" dirty="0">
                <a:latin typeface="+mn-ea"/>
              </a:rPr>
              <a:t>: </a:t>
            </a:r>
            <a:r>
              <a:rPr lang="ko-KR" altLang="en-US" sz="1000" b="1" dirty="0" smtClean="0">
                <a:solidFill>
                  <a:srgbClr val="FF0000"/>
                </a:solidFill>
                <a:latin typeface="+mn-ea"/>
              </a:rPr>
              <a:t>재직증명서</a:t>
            </a:r>
            <a:r>
              <a:rPr lang="en-US" altLang="ko-KR" sz="1000" b="1" dirty="0" smtClean="0">
                <a:solidFill>
                  <a:srgbClr val="FF0000"/>
                </a:solidFill>
                <a:latin typeface="+mn-ea"/>
              </a:rPr>
              <a:t>(</a:t>
            </a:r>
            <a:r>
              <a:rPr lang="ko-KR" altLang="en-US" sz="1000" b="1" dirty="0" smtClean="0">
                <a:solidFill>
                  <a:srgbClr val="FF0000"/>
                </a:solidFill>
                <a:latin typeface="+mn-ea"/>
              </a:rPr>
              <a:t>의왕시주소 必</a:t>
            </a:r>
            <a:r>
              <a:rPr lang="en-US" altLang="ko-KR" sz="1000" b="1" dirty="0" smtClean="0">
                <a:solidFill>
                  <a:srgbClr val="FF0000"/>
                </a:solidFill>
                <a:latin typeface="+mn-ea"/>
              </a:rPr>
              <a:t>)</a:t>
            </a:r>
            <a:r>
              <a:rPr lang="ko-KR" altLang="en-US" sz="1000" dirty="0" smtClean="0">
                <a:latin typeface="+mn-ea"/>
              </a:rPr>
              <a:t> 또는 </a:t>
            </a:r>
            <a:r>
              <a:rPr lang="ko-KR" altLang="en-US" sz="1000" b="1" dirty="0">
                <a:solidFill>
                  <a:srgbClr val="FF0000"/>
                </a:solidFill>
                <a:latin typeface="+mn-ea"/>
              </a:rPr>
              <a:t>사업소득납세증명서 </a:t>
            </a:r>
            <a:r>
              <a:rPr lang="ko-KR" altLang="en-US" sz="1000" dirty="0" smtClean="0">
                <a:latin typeface="+mn-ea"/>
              </a:rPr>
              <a:t>또는</a:t>
            </a:r>
            <a:endParaRPr lang="en-US" altLang="ko-KR" sz="1000" dirty="0">
              <a:latin typeface="+mn-ea"/>
            </a:endParaRPr>
          </a:p>
          <a:p>
            <a:pPr fontAlgn="base"/>
            <a:r>
              <a:rPr lang="ko-KR" altLang="en-US" sz="1000" b="1" dirty="0">
                <a:solidFill>
                  <a:srgbClr val="FF0000"/>
                </a:solidFill>
                <a:latin typeface="+mn-ea"/>
              </a:rPr>
              <a:t> </a:t>
            </a:r>
            <a:r>
              <a:rPr lang="ko-KR" altLang="en-US" sz="1000" b="1" dirty="0" smtClean="0">
                <a:solidFill>
                  <a:srgbClr val="FF0000"/>
                </a:solidFill>
                <a:latin typeface="+mn-ea"/>
              </a:rPr>
              <a:t>     </a:t>
            </a:r>
            <a:r>
              <a:rPr lang="ko-KR" altLang="en-US" sz="100" b="1" dirty="0" smtClean="0">
                <a:solidFill>
                  <a:srgbClr val="FF0000"/>
                </a:solidFill>
                <a:latin typeface="+mn-ea"/>
              </a:rPr>
              <a:t>    </a:t>
            </a:r>
            <a:r>
              <a:rPr lang="ko-KR" altLang="en-US" sz="1000" b="1" dirty="0" err="1" smtClean="0">
                <a:solidFill>
                  <a:srgbClr val="FF0000"/>
                </a:solidFill>
                <a:latin typeface="+mn-ea"/>
              </a:rPr>
              <a:t>사업자등록증명원</a:t>
            </a:r>
            <a:r>
              <a:rPr lang="ko-KR" altLang="en-US" sz="1000" dirty="0" smtClean="0">
                <a:latin typeface="+mn-ea"/>
              </a:rPr>
              <a:t> </a:t>
            </a:r>
            <a:r>
              <a:rPr lang="en-US" altLang="ko-KR" sz="1000" dirty="0">
                <a:latin typeface="+mn-ea"/>
              </a:rPr>
              <a:t>(3</a:t>
            </a:r>
            <a:r>
              <a:rPr lang="ko-KR" altLang="en-US" sz="1000" dirty="0">
                <a:latin typeface="+mn-ea"/>
              </a:rPr>
              <a:t>개월 이내</a:t>
            </a:r>
            <a:r>
              <a:rPr lang="en-US" altLang="ko-KR" sz="1000" dirty="0" smtClean="0">
                <a:latin typeface="+mn-ea"/>
              </a:rPr>
              <a:t>)] </a:t>
            </a:r>
            <a:r>
              <a:rPr lang="ko-KR" altLang="en-US" sz="1000" b="1" dirty="0" smtClean="0">
                <a:solidFill>
                  <a:schemeClr val="accent5"/>
                </a:solidFill>
                <a:latin typeface="+mn-ea"/>
              </a:rPr>
              <a:t>연 </a:t>
            </a:r>
            <a:r>
              <a:rPr lang="en-US" altLang="ko-KR" sz="1000" b="1" dirty="0" smtClean="0">
                <a:solidFill>
                  <a:schemeClr val="accent5"/>
                </a:solidFill>
                <a:latin typeface="+mn-ea"/>
              </a:rPr>
              <a:t>1</a:t>
            </a:r>
            <a:r>
              <a:rPr lang="ko-KR" altLang="en-US" sz="1000" b="1" dirty="0" smtClean="0">
                <a:solidFill>
                  <a:schemeClr val="accent5"/>
                </a:solidFill>
                <a:latin typeface="+mn-ea"/>
              </a:rPr>
              <a:t>회 등록</a:t>
            </a:r>
            <a:r>
              <a:rPr lang="en-US" altLang="ko-KR" sz="1000" b="1" dirty="0" smtClean="0">
                <a:solidFill>
                  <a:schemeClr val="accent5"/>
                </a:solidFill>
                <a:latin typeface="+mn-ea"/>
              </a:rPr>
              <a:t>/</a:t>
            </a:r>
            <a:r>
              <a:rPr lang="ko-KR" altLang="en-US" sz="1000" b="1" dirty="0" smtClean="0">
                <a:solidFill>
                  <a:schemeClr val="accent5"/>
                </a:solidFill>
                <a:latin typeface="+mn-ea"/>
              </a:rPr>
              <a:t>매년 </a:t>
            </a:r>
            <a:r>
              <a:rPr lang="en-US" altLang="ko-KR" sz="1000" b="1" dirty="0" smtClean="0">
                <a:solidFill>
                  <a:schemeClr val="accent5"/>
                </a:solidFill>
                <a:latin typeface="+mn-ea"/>
              </a:rPr>
              <a:t>12</a:t>
            </a:r>
            <a:r>
              <a:rPr lang="ko-KR" altLang="en-US" sz="1000" b="1" dirty="0" smtClean="0">
                <a:solidFill>
                  <a:schemeClr val="accent5"/>
                </a:solidFill>
                <a:latin typeface="+mn-ea"/>
              </a:rPr>
              <a:t>월 </a:t>
            </a:r>
            <a:r>
              <a:rPr lang="en-US" altLang="ko-KR" sz="1000" b="1" dirty="0" smtClean="0">
                <a:solidFill>
                  <a:schemeClr val="accent5"/>
                </a:solidFill>
                <a:latin typeface="+mn-ea"/>
              </a:rPr>
              <a:t>31</a:t>
            </a:r>
            <a:r>
              <a:rPr lang="ko-KR" altLang="en-US" sz="1000" b="1" dirty="0" smtClean="0">
                <a:solidFill>
                  <a:schemeClr val="accent5"/>
                </a:solidFill>
                <a:latin typeface="+mn-ea"/>
              </a:rPr>
              <a:t>일로 종료</a:t>
            </a:r>
            <a:r>
              <a:rPr lang="en-US" altLang="ko-KR" sz="1000" dirty="0">
                <a:latin typeface="+mn-ea"/>
              </a:rPr>
              <a:t>]</a:t>
            </a:r>
            <a:endParaRPr lang="ko-KR" altLang="en-US" sz="1000" dirty="0">
              <a:latin typeface="+mn-ea"/>
            </a:endParaRPr>
          </a:p>
          <a:p>
            <a:pPr fontAlgn="base"/>
            <a:r>
              <a:rPr lang="en-US" altLang="ko-KR" sz="1000" dirty="0">
                <a:latin typeface="+mn-ea"/>
              </a:rPr>
              <a:t>‣ </a:t>
            </a:r>
            <a:r>
              <a:rPr lang="ko-KR" altLang="en-US" sz="1000" dirty="0">
                <a:latin typeface="+mn-ea"/>
              </a:rPr>
              <a:t>모든 강좌는 </a:t>
            </a:r>
            <a:r>
              <a:rPr lang="ko-KR" altLang="en-US" sz="1000" dirty="0" smtClean="0">
                <a:latin typeface="+mn-ea"/>
              </a:rPr>
              <a:t>수강인원이 </a:t>
            </a:r>
            <a:r>
              <a:rPr lang="ko-KR" altLang="en-US" sz="1000" dirty="0">
                <a:latin typeface="+mn-ea"/>
              </a:rPr>
              <a:t>정원의 </a:t>
            </a:r>
            <a:r>
              <a:rPr lang="en-US" altLang="ko-KR" sz="1000" dirty="0">
                <a:latin typeface="+mn-ea"/>
              </a:rPr>
              <a:t>50% </a:t>
            </a:r>
            <a:r>
              <a:rPr lang="ko-KR" altLang="en-US" sz="1000" dirty="0">
                <a:latin typeface="+mn-ea"/>
              </a:rPr>
              <a:t>미만인 경우 또는 운영상 필요한 경우</a:t>
            </a:r>
            <a:endParaRPr lang="en-US" altLang="ko-KR" sz="1000" dirty="0">
              <a:latin typeface="+mn-ea"/>
            </a:endParaRPr>
          </a:p>
          <a:p>
            <a:pPr fontAlgn="base"/>
            <a:r>
              <a:rPr lang="ko-KR" altLang="en-US" sz="1000" b="1" dirty="0" smtClean="0">
                <a:solidFill>
                  <a:srgbClr val="FF0000"/>
                </a:solidFill>
                <a:latin typeface="+mn-ea"/>
              </a:rPr>
              <a:t>  </a:t>
            </a:r>
            <a:r>
              <a:rPr lang="ko-KR" altLang="en-US" sz="100" b="1" dirty="0" smtClean="0">
                <a:solidFill>
                  <a:srgbClr val="FF0000"/>
                </a:solidFill>
                <a:latin typeface="+mn-ea"/>
              </a:rPr>
              <a:t>     </a:t>
            </a:r>
            <a:r>
              <a:rPr lang="ko-KR" altLang="en-US" sz="1000" b="1" dirty="0" smtClean="0">
                <a:solidFill>
                  <a:srgbClr val="FF0000"/>
                </a:solidFill>
                <a:latin typeface="+mn-ea"/>
              </a:rPr>
              <a:t>폐강</a:t>
            </a:r>
            <a:r>
              <a:rPr lang="en-US" altLang="ko-KR" sz="1000" dirty="0" smtClean="0">
                <a:latin typeface="+mn-ea"/>
              </a:rPr>
              <a:t> </a:t>
            </a:r>
            <a:r>
              <a:rPr lang="ko-KR" altLang="en-US" sz="1000" dirty="0">
                <a:latin typeface="+mn-ea"/>
              </a:rPr>
              <a:t>또는 </a:t>
            </a:r>
            <a:r>
              <a:rPr lang="ko-KR" altLang="en-US" sz="1000" b="1" dirty="0">
                <a:solidFill>
                  <a:srgbClr val="FF0000"/>
                </a:solidFill>
                <a:latin typeface="+mn-ea"/>
              </a:rPr>
              <a:t>합반</a:t>
            </a:r>
            <a:r>
              <a:rPr lang="ko-KR" altLang="en-US" sz="1000" dirty="0">
                <a:latin typeface="+mn-ea"/>
              </a:rPr>
              <a:t>될 수 있습니다</a:t>
            </a:r>
            <a:r>
              <a:rPr lang="en-US" altLang="ko-KR" sz="1000" dirty="0">
                <a:latin typeface="+mn-ea"/>
              </a:rPr>
              <a:t>.</a:t>
            </a:r>
          </a:p>
        </p:txBody>
      </p:sp>
      <p:sp>
        <p:nvSpPr>
          <p:cNvPr id="118" name="직사각형 117"/>
          <p:cNvSpPr/>
          <p:nvPr/>
        </p:nvSpPr>
        <p:spPr>
          <a:xfrm>
            <a:off x="186783" y="2263493"/>
            <a:ext cx="1344938" cy="224319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1200" b="1" spc="-62" dirty="0"/>
              <a:t>접수 및 이용안내</a:t>
            </a:r>
          </a:p>
        </p:txBody>
      </p:sp>
      <p:sp>
        <p:nvSpPr>
          <p:cNvPr id="82" name="직사각형 81"/>
          <p:cNvSpPr/>
          <p:nvPr/>
        </p:nvSpPr>
        <p:spPr>
          <a:xfrm>
            <a:off x="151410" y="1272876"/>
            <a:ext cx="4610679" cy="463904"/>
          </a:xfrm>
          <a:prstGeom prst="rect">
            <a:avLst/>
          </a:prstGeom>
          <a:ln w="3175">
            <a:solidFill>
              <a:srgbClr val="3366CC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 sz="1052" dirty="0"/>
          </a:p>
        </p:txBody>
      </p:sp>
      <p:sp>
        <p:nvSpPr>
          <p:cNvPr id="14" name="TextBox 13"/>
          <p:cNvSpPr txBox="1"/>
          <p:nvPr/>
        </p:nvSpPr>
        <p:spPr>
          <a:xfrm>
            <a:off x="375510" y="1234810"/>
            <a:ext cx="416363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lnSpc>
                <a:spcPct val="150000"/>
              </a:lnSpc>
            </a:pPr>
            <a:r>
              <a:rPr lang="ko-KR" altLang="en-US" sz="1000" dirty="0">
                <a:latin typeface="+mn-ea"/>
              </a:rPr>
              <a:t>매월 </a:t>
            </a:r>
            <a:r>
              <a:rPr lang="en-US" altLang="ko-KR" sz="1000" dirty="0">
                <a:latin typeface="+mn-ea"/>
              </a:rPr>
              <a:t>1</a:t>
            </a:r>
            <a:r>
              <a:rPr lang="ko-KR" altLang="en-US" sz="1000" dirty="0">
                <a:latin typeface="+mn-ea"/>
              </a:rPr>
              <a:t>일부터 말일까지 </a:t>
            </a:r>
            <a:r>
              <a:rPr lang="ko-KR" altLang="en-US" sz="1000" b="1" dirty="0">
                <a:solidFill>
                  <a:srgbClr val="0836B8"/>
                </a:solidFill>
                <a:latin typeface="+mn-ea"/>
              </a:rPr>
              <a:t>월 단위 강습으로 프로그램 운영</a:t>
            </a:r>
          </a:p>
          <a:p>
            <a:pPr algn="ctr" fontAlgn="base">
              <a:lnSpc>
                <a:spcPct val="150000"/>
              </a:lnSpc>
            </a:pPr>
            <a:r>
              <a:rPr lang="en-US" altLang="ko-KR" sz="1000" dirty="0">
                <a:latin typeface="+mn-ea"/>
              </a:rPr>
              <a:t>※ </a:t>
            </a:r>
            <a:r>
              <a:rPr lang="ko-KR" altLang="en-US" sz="1000" dirty="0">
                <a:latin typeface="+mn-ea"/>
              </a:rPr>
              <a:t>운영상 프로그램이 변경될 수 있습니다</a:t>
            </a:r>
            <a:r>
              <a:rPr lang="en-US" altLang="ko-KR" sz="1000" dirty="0">
                <a:latin typeface="+mj-ea"/>
                <a:ea typeface="+mj-ea"/>
              </a:rPr>
              <a:t>.</a:t>
            </a:r>
            <a:endParaRPr lang="ko-KR" altLang="en-US" sz="1000" dirty="0">
              <a:latin typeface="+mj-ea"/>
              <a:ea typeface="+mj-ea"/>
            </a:endParaRPr>
          </a:p>
        </p:txBody>
      </p:sp>
      <p:sp>
        <p:nvSpPr>
          <p:cNvPr id="79" name="직사각형 78"/>
          <p:cNvSpPr/>
          <p:nvPr/>
        </p:nvSpPr>
        <p:spPr>
          <a:xfrm>
            <a:off x="186783" y="4415846"/>
            <a:ext cx="1917709" cy="220904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1200" b="1" spc="-62" dirty="0"/>
              <a:t>회원가입 및 카드 발급방법</a:t>
            </a:r>
          </a:p>
        </p:txBody>
      </p:sp>
      <p:sp>
        <p:nvSpPr>
          <p:cNvPr id="106" name="직사각형 105"/>
          <p:cNvSpPr/>
          <p:nvPr/>
        </p:nvSpPr>
        <p:spPr>
          <a:xfrm>
            <a:off x="187785" y="5943427"/>
            <a:ext cx="1342122" cy="204166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1200" b="1" spc="-62" dirty="0"/>
              <a:t>프로그램 접수</a:t>
            </a:r>
          </a:p>
        </p:txBody>
      </p:sp>
      <p:sp>
        <p:nvSpPr>
          <p:cNvPr id="86" name="직사각형 85"/>
          <p:cNvSpPr/>
          <p:nvPr/>
        </p:nvSpPr>
        <p:spPr>
          <a:xfrm>
            <a:off x="150564" y="7671418"/>
            <a:ext cx="4607957" cy="2634266"/>
          </a:xfrm>
          <a:prstGeom prst="rect">
            <a:avLst/>
          </a:prstGeom>
          <a:ln w="3175">
            <a:solidFill>
              <a:srgbClr val="3366CC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 sz="1052" dirty="0"/>
          </a:p>
        </p:txBody>
      </p:sp>
      <p:graphicFrame>
        <p:nvGraphicFramePr>
          <p:cNvPr id="123" name="표 12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45273956"/>
              </p:ext>
            </p:extLst>
          </p:nvPr>
        </p:nvGraphicFramePr>
        <p:xfrm>
          <a:off x="327472" y="7719603"/>
          <a:ext cx="4251701" cy="134549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117485"/>
                <a:gridCol w="1165383"/>
                <a:gridCol w="1968833"/>
              </a:tblGrid>
              <a:tr h="203808">
                <a:tc gridSpan="2">
                  <a:txBody>
                    <a:bodyPr/>
                    <a:lstStyle/>
                    <a:p>
                      <a:pPr algn="ctr" latinLnBrk="1"/>
                      <a:r>
                        <a:rPr lang="ko-KR" altLang="en-US" sz="1000" b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구    분</a:t>
                      </a:r>
                      <a:endParaRPr lang="ko-KR" altLang="en-US" sz="10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56685" marR="56685" marT="22316" marB="22316" anchor="ctr"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6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45720" marR="45720" marT="18000" marB="18000" anchor="ctr">
                    <a:lnL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b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접 수 일 자</a:t>
                      </a:r>
                      <a:endParaRPr lang="ko-KR" altLang="en-US" sz="10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369842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b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기존회원</a:t>
                      </a:r>
                      <a:endParaRPr lang="en-US" altLang="ko-KR" sz="1000" b="0" dirty="0" smtClean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  <a:p>
                      <a:pPr marL="0" marR="0" lvl="0" indent="0" algn="ctr" defTabSz="96012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b="1" dirty="0" smtClean="0">
                          <a:solidFill>
                            <a:schemeClr val="accent5"/>
                          </a:solidFill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1000" b="1" dirty="0" smtClean="0">
                          <a:solidFill>
                            <a:schemeClr val="accent5"/>
                          </a:solidFill>
                          <a:latin typeface="+mn-ea"/>
                          <a:ea typeface="+mn-ea"/>
                        </a:rPr>
                        <a:t>강습 〮 사물함</a:t>
                      </a:r>
                      <a:r>
                        <a:rPr lang="en-US" altLang="ko-KR" sz="1000" b="1" dirty="0" smtClean="0">
                          <a:solidFill>
                            <a:schemeClr val="accent5"/>
                          </a:solidFill>
                          <a:latin typeface="+mn-ea"/>
                          <a:ea typeface="+mn-ea"/>
                        </a:rPr>
                        <a:t>)</a:t>
                      </a:r>
                      <a:endParaRPr lang="ko-KR" altLang="en-US" sz="1000" b="1" dirty="0" smtClean="0">
                        <a:solidFill>
                          <a:schemeClr val="accent5"/>
                        </a:solidFill>
                        <a:latin typeface="+mn-ea"/>
                        <a:ea typeface="+mn-ea"/>
                      </a:endParaRPr>
                    </a:p>
                  </a:txBody>
                  <a:tcPr marL="56685" marR="56685" marT="22316" marB="22316" anchor="ctr"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b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재등록</a:t>
                      </a:r>
                      <a:endParaRPr lang="en-US" altLang="ko-KR" sz="1000" b="0" dirty="0" smtClean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b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매월 </a:t>
                      </a:r>
                      <a:r>
                        <a:rPr lang="en-US" altLang="ko-KR" sz="1000" b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18</a:t>
                      </a:r>
                      <a:r>
                        <a:rPr lang="ko-KR" altLang="en-US" sz="1000" b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일 </a:t>
                      </a:r>
                      <a:r>
                        <a:rPr lang="en-US" altLang="ko-KR" sz="1000" b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~ 23</a:t>
                      </a:r>
                      <a:r>
                        <a:rPr lang="ko-KR" altLang="en-US" sz="1000" b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일까지</a:t>
                      </a:r>
                      <a:endParaRPr lang="en-US" altLang="ko-KR" sz="1000" b="0" dirty="0" smtClean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  <a:p>
                      <a:pPr marL="0" marR="0" indent="0" algn="ctr" defTabSz="712775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b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(06:00 ~ 21:00)</a:t>
                      </a: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07616">
                <a:tc rowSpan="2">
                  <a:txBody>
                    <a:bodyPr/>
                    <a:lstStyle/>
                    <a:p>
                      <a:pPr algn="ctr" latinLnBrk="1"/>
                      <a:r>
                        <a:rPr lang="ko-KR" altLang="en-US" sz="1000" b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신규등록</a:t>
                      </a:r>
                      <a:endParaRPr lang="en-US" altLang="ko-KR" sz="1000" b="0" dirty="0" smtClean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  <a:p>
                      <a:pPr marL="0" marR="0" lvl="0" indent="0" algn="ctr" defTabSz="96012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b="1" dirty="0" smtClean="0">
                          <a:solidFill>
                            <a:schemeClr val="accent5"/>
                          </a:solidFill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1000" b="1" dirty="0" smtClean="0">
                          <a:solidFill>
                            <a:schemeClr val="accent5"/>
                          </a:solidFill>
                          <a:latin typeface="+mn-ea"/>
                          <a:ea typeface="+mn-ea"/>
                        </a:rPr>
                        <a:t>강습</a:t>
                      </a:r>
                      <a:r>
                        <a:rPr lang="en-US" altLang="ko-KR" sz="1000" b="1" dirty="0" smtClean="0">
                          <a:solidFill>
                            <a:schemeClr val="accent5"/>
                          </a:solidFill>
                          <a:latin typeface="+mn-ea"/>
                          <a:ea typeface="+mn-ea"/>
                        </a:rPr>
                        <a:t>)</a:t>
                      </a:r>
                      <a:endParaRPr lang="ko-KR" altLang="en-US" sz="1000" b="1" dirty="0" smtClean="0">
                        <a:solidFill>
                          <a:schemeClr val="accent5"/>
                        </a:solidFill>
                        <a:latin typeface="+mn-ea"/>
                        <a:ea typeface="+mn-ea"/>
                      </a:endParaRPr>
                    </a:p>
                  </a:txBody>
                  <a:tcPr marL="56685" marR="56685" marT="22316" marB="22316" anchor="ctr"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b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의왕시 거주자</a:t>
                      </a: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b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매월 </a:t>
                      </a:r>
                      <a:r>
                        <a:rPr lang="en-US" altLang="ko-KR" sz="1000" b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26</a:t>
                      </a:r>
                      <a:r>
                        <a:rPr lang="ko-KR" altLang="en-US" sz="1000" b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일 </a:t>
                      </a:r>
                      <a:r>
                        <a:rPr lang="en-US" altLang="ko-KR" sz="1000" b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~ </a:t>
                      </a:r>
                      <a:r>
                        <a:rPr lang="ko-KR" altLang="en-US" sz="1000" b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말일까지</a:t>
                      </a:r>
                      <a:endParaRPr lang="en-US" altLang="ko-KR" sz="1000" b="0" dirty="0" smtClean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  <a:p>
                      <a:pPr algn="ctr" latinLnBrk="1"/>
                      <a:r>
                        <a:rPr lang="en-US" altLang="ko-KR" sz="1000" b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(06:00 ~ 21:00)</a:t>
                      </a: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64224">
                <a:tc vMerge="1">
                  <a:txBody>
                    <a:bodyPr/>
                    <a:lstStyle/>
                    <a:p>
                      <a:pPr algn="ctr" latinLnBrk="1">
                        <a:lnSpc>
                          <a:spcPct val="120000"/>
                        </a:lnSpc>
                      </a:pPr>
                      <a:endParaRPr lang="ko-KR" altLang="en-US" sz="6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45720" marR="45720" marT="18000" marB="18000" anchor="ctr">
                    <a:lnR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b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타지역 거주자</a:t>
                      </a: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b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매월 </a:t>
                      </a:r>
                      <a:r>
                        <a:rPr lang="en-US" altLang="ko-KR" sz="1000" b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27</a:t>
                      </a:r>
                      <a:r>
                        <a:rPr lang="ko-KR" altLang="en-US" sz="1000" b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일 </a:t>
                      </a:r>
                      <a:r>
                        <a:rPr lang="en-US" altLang="ko-KR" sz="1000" b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~ </a:t>
                      </a:r>
                      <a:r>
                        <a:rPr lang="ko-KR" altLang="en-US" sz="1000" b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말일까지</a:t>
                      </a:r>
                      <a:endParaRPr lang="en-US" altLang="ko-KR" sz="1000" b="0" dirty="0" smtClean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  <a:p>
                      <a:pPr algn="ctr" latinLnBrk="1"/>
                      <a:r>
                        <a:rPr lang="en-US" altLang="ko-KR" sz="1000" b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(06:00 ~ 21:00)</a:t>
                      </a: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88" name="직사각형 87"/>
          <p:cNvSpPr/>
          <p:nvPr/>
        </p:nvSpPr>
        <p:spPr>
          <a:xfrm>
            <a:off x="149670" y="10814217"/>
            <a:ext cx="4617972" cy="1846661"/>
          </a:xfrm>
          <a:prstGeom prst="rect">
            <a:avLst/>
          </a:prstGeom>
          <a:ln w="3175">
            <a:solidFill>
              <a:srgbClr val="5F2888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 sz="1052" dirty="0"/>
          </a:p>
        </p:txBody>
      </p:sp>
      <p:sp>
        <p:nvSpPr>
          <p:cNvPr id="127" name="TextBox 126"/>
          <p:cNvSpPr txBox="1"/>
          <p:nvPr/>
        </p:nvSpPr>
        <p:spPr>
          <a:xfrm>
            <a:off x="173496" y="10798313"/>
            <a:ext cx="4534575" cy="19236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1000" b="1" spc="-62" dirty="0">
                <a:solidFill>
                  <a:srgbClr val="FF0000"/>
                </a:solidFill>
                <a:latin typeface="+mn-ea"/>
              </a:rPr>
              <a:t>※ </a:t>
            </a:r>
            <a:r>
              <a:rPr lang="ko-KR" altLang="en-US" sz="1000" b="1" spc="-62" dirty="0">
                <a:solidFill>
                  <a:srgbClr val="FF0000"/>
                </a:solidFill>
                <a:latin typeface="+mn-ea"/>
              </a:rPr>
              <a:t>관련근거 </a:t>
            </a:r>
            <a:r>
              <a:rPr lang="en-US" altLang="ko-KR" sz="1000" b="1" spc="-62" dirty="0">
                <a:solidFill>
                  <a:srgbClr val="FF0000"/>
                </a:solidFill>
                <a:latin typeface="+mn-ea"/>
              </a:rPr>
              <a:t>: </a:t>
            </a:r>
            <a:r>
              <a:rPr lang="ko-KR" altLang="en-US" sz="1000" b="1" spc="-62" dirty="0">
                <a:solidFill>
                  <a:srgbClr val="FF0000"/>
                </a:solidFill>
                <a:latin typeface="+mn-ea"/>
              </a:rPr>
              <a:t>의왕시 체육시설관리운영 조례 제</a:t>
            </a:r>
            <a:r>
              <a:rPr lang="en-US" altLang="ko-KR" sz="1000" b="1" spc="-62" dirty="0">
                <a:solidFill>
                  <a:srgbClr val="FF0000"/>
                </a:solidFill>
                <a:latin typeface="+mn-ea"/>
              </a:rPr>
              <a:t>10</a:t>
            </a:r>
            <a:r>
              <a:rPr lang="ko-KR" altLang="en-US" sz="1000" b="1" spc="-62" dirty="0">
                <a:solidFill>
                  <a:srgbClr val="FF0000"/>
                </a:solidFill>
                <a:latin typeface="+mn-ea"/>
              </a:rPr>
              <a:t>조 </a:t>
            </a:r>
            <a:r>
              <a:rPr lang="en-US" altLang="ko-KR" sz="1000" b="1" spc="-62" dirty="0">
                <a:solidFill>
                  <a:srgbClr val="FF0000"/>
                </a:solidFill>
                <a:latin typeface="+mn-ea"/>
              </a:rPr>
              <a:t>2</a:t>
            </a:r>
            <a:r>
              <a:rPr lang="ko-KR" altLang="en-US" sz="1000" b="1" spc="-62" dirty="0">
                <a:solidFill>
                  <a:srgbClr val="FF0000"/>
                </a:solidFill>
                <a:latin typeface="+mn-ea"/>
              </a:rPr>
              <a:t>항</a:t>
            </a:r>
            <a:endParaRPr lang="en-US" altLang="ko-KR" sz="1000" b="1" spc="-62" dirty="0">
              <a:solidFill>
                <a:srgbClr val="FF0000"/>
              </a:solidFill>
              <a:latin typeface="+mn-ea"/>
            </a:endParaRPr>
          </a:p>
          <a:p>
            <a:pPr>
              <a:lnSpc>
                <a:spcPct val="130000"/>
              </a:lnSpc>
            </a:pPr>
            <a:r>
              <a:rPr lang="ko-KR" altLang="en-US" sz="1000" spc="-74" dirty="0">
                <a:solidFill>
                  <a:schemeClr val="accent5">
                    <a:lumMod val="75000"/>
                  </a:schemeClr>
                </a:solidFill>
                <a:latin typeface="+mn-ea"/>
              </a:rPr>
              <a:t>∙ </a:t>
            </a:r>
            <a:r>
              <a:rPr lang="ko-KR" altLang="en-US" sz="1000" b="1" spc="-74" dirty="0">
                <a:solidFill>
                  <a:schemeClr val="accent5">
                    <a:lumMod val="75000"/>
                  </a:schemeClr>
                </a:solidFill>
                <a:latin typeface="+mn-ea"/>
              </a:rPr>
              <a:t>연기사유</a:t>
            </a:r>
            <a:r>
              <a:rPr lang="ko-KR" altLang="en-US" sz="1000" spc="-74" dirty="0">
                <a:solidFill>
                  <a:schemeClr val="accent5">
                    <a:lumMod val="75000"/>
                  </a:schemeClr>
                </a:solidFill>
                <a:latin typeface="+mn-ea"/>
              </a:rPr>
              <a:t> </a:t>
            </a:r>
            <a:r>
              <a:rPr lang="en-US" altLang="ko-KR" sz="1000" spc="-74" dirty="0">
                <a:solidFill>
                  <a:schemeClr val="accent5">
                    <a:lumMod val="75000"/>
                  </a:schemeClr>
                </a:solidFill>
                <a:latin typeface="+mn-ea"/>
              </a:rPr>
              <a:t>: </a:t>
            </a:r>
            <a:r>
              <a:rPr lang="ko-KR" altLang="en-US" sz="1000" spc="-74" dirty="0">
                <a:latin typeface="+mn-ea"/>
              </a:rPr>
              <a:t>병원입원</a:t>
            </a:r>
            <a:r>
              <a:rPr lang="en-US" altLang="ko-KR" sz="1000" spc="-74" dirty="0">
                <a:latin typeface="+mn-ea"/>
              </a:rPr>
              <a:t>, </a:t>
            </a:r>
            <a:r>
              <a:rPr lang="ko-KR" altLang="en-US" sz="1000" spc="-74" dirty="0">
                <a:latin typeface="+mn-ea"/>
              </a:rPr>
              <a:t>국내 ∙ 외 출타</a:t>
            </a:r>
            <a:r>
              <a:rPr lang="en-US" altLang="ko-KR" sz="1000" spc="-74" dirty="0">
                <a:latin typeface="+mn-ea"/>
              </a:rPr>
              <a:t>, </a:t>
            </a:r>
            <a:r>
              <a:rPr lang="ko-KR" altLang="en-US" sz="1000" spc="-74" dirty="0">
                <a:latin typeface="+mn-ea"/>
              </a:rPr>
              <a:t>그 밖의 특별사유가 인정될 때</a:t>
            </a:r>
            <a:endParaRPr lang="en-US" altLang="ko-KR" sz="1000" spc="-74" dirty="0">
              <a:latin typeface="+mn-ea"/>
            </a:endParaRPr>
          </a:p>
          <a:p>
            <a:pPr>
              <a:lnSpc>
                <a:spcPct val="130000"/>
              </a:lnSpc>
            </a:pPr>
            <a:r>
              <a:rPr lang="ko-KR" altLang="en-US" sz="1000" spc="-74" dirty="0">
                <a:solidFill>
                  <a:schemeClr val="accent5">
                    <a:lumMod val="75000"/>
                  </a:schemeClr>
                </a:solidFill>
                <a:latin typeface="+mn-ea"/>
              </a:rPr>
              <a:t>∙ </a:t>
            </a:r>
            <a:r>
              <a:rPr lang="ko-KR" altLang="en-US" sz="1000" b="1" spc="-74" dirty="0">
                <a:solidFill>
                  <a:schemeClr val="accent5">
                    <a:lumMod val="75000"/>
                  </a:schemeClr>
                </a:solidFill>
                <a:latin typeface="+mn-ea"/>
              </a:rPr>
              <a:t>필요서류</a:t>
            </a:r>
            <a:r>
              <a:rPr lang="ko-KR" altLang="en-US" sz="1000" spc="-74" dirty="0">
                <a:solidFill>
                  <a:schemeClr val="accent5">
                    <a:lumMod val="75000"/>
                  </a:schemeClr>
                </a:solidFill>
                <a:latin typeface="+mn-ea"/>
              </a:rPr>
              <a:t> </a:t>
            </a:r>
            <a:r>
              <a:rPr lang="en-US" altLang="ko-KR" sz="1000" spc="-74" dirty="0">
                <a:solidFill>
                  <a:schemeClr val="accent5">
                    <a:lumMod val="75000"/>
                  </a:schemeClr>
                </a:solidFill>
                <a:latin typeface="+mn-ea"/>
              </a:rPr>
              <a:t>: </a:t>
            </a:r>
            <a:r>
              <a:rPr lang="ko-KR" altLang="en-US" sz="1000" spc="-74" dirty="0">
                <a:latin typeface="+mn-ea"/>
              </a:rPr>
              <a:t>의사소견서</a:t>
            </a:r>
            <a:r>
              <a:rPr lang="en-US" altLang="ko-KR" sz="1000" spc="-74" dirty="0">
                <a:latin typeface="+mn-ea"/>
              </a:rPr>
              <a:t>, </a:t>
            </a:r>
            <a:r>
              <a:rPr lang="ko-KR" altLang="en-US" sz="1000" spc="-74" dirty="0">
                <a:latin typeface="+mn-ea"/>
              </a:rPr>
              <a:t>진단서</a:t>
            </a:r>
            <a:r>
              <a:rPr lang="en-US" altLang="ko-KR" sz="1000" spc="-74" dirty="0">
                <a:latin typeface="+mn-ea"/>
              </a:rPr>
              <a:t>, </a:t>
            </a:r>
            <a:r>
              <a:rPr lang="ko-KR" altLang="en-US" sz="1000" spc="-74" dirty="0">
                <a:latin typeface="+mn-ea"/>
              </a:rPr>
              <a:t>진료확인서</a:t>
            </a:r>
            <a:r>
              <a:rPr lang="en-US" altLang="ko-KR" sz="1000" spc="-74" dirty="0">
                <a:latin typeface="+mn-ea"/>
              </a:rPr>
              <a:t>, </a:t>
            </a:r>
            <a:r>
              <a:rPr lang="ko-KR" altLang="en-US" sz="1000" spc="-74" dirty="0">
                <a:latin typeface="+mn-ea"/>
              </a:rPr>
              <a:t>장기출타확인서 등 관련서류 제출</a:t>
            </a:r>
            <a:endParaRPr lang="en-US" altLang="ko-KR" sz="1000" spc="-74" dirty="0">
              <a:latin typeface="+mn-ea"/>
            </a:endParaRPr>
          </a:p>
          <a:p>
            <a:pPr>
              <a:lnSpc>
                <a:spcPct val="130000"/>
              </a:lnSpc>
            </a:pPr>
            <a:r>
              <a:rPr lang="ko-KR" altLang="en-US" sz="1000" spc="-74" dirty="0">
                <a:latin typeface="+mn-ea"/>
              </a:rPr>
              <a:t>∙ </a:t>
            </a:r>
            <a:r>
              <a:rPr lang="ko-KR" altLang="en-US" sz="1000" spc="-74" dirty="0" smtClean="0">
                <a:latin typeface="+mn-ea"/>
              </a:rPr>
              <a:t>강습 등록기간 중 </a:t>
            </a:r>
            <a:r>
              <a:rPr lang="en-US" altLang="ko-KR" sz="1000" spc="-74" dirty="0" smtClean="0">
                <a:latin typeface="+mn-ea"/>
              </a:rPr>
              <a:t>1</a:t>
            </a:r>
            <a:r>
              <a:rPr lang="ko-KR" altLang="en-US" sz="1000" spc="-74" dirty="0" smtClean="0">
                <a:latin typeface="+mn-ea"/>
              </a:rPr>
              <a:t>회에 한하며</a:t>
            </a:r>
            <a:r>
              <a:rPr lang="en-US" altLang="ko-KR" sz="1000" spc="-74" dirty="0" smtClean="0">
                <a:latin typeface="+mn-ea"/>
              </a:rPr>
              <a:t>, </a:t>
            </a:r>
            <a:r>
              <a:rPr lang="ko-KR" altLang="en-US" sz="1000" spc="-74" dirty="0" err="1" smtClean="0">
                <a:latin typeface="+mn-ea"/>
              </a:rPr>
              <a:t>당해년도</a:t>
            </a:r>
            <a:r>
              <a:rPr lang="ko-KR" altLang="en-US" sz="1000" spc="-74" dirty="0" smtClean="0">
                <a:latin typeface="+mn-ea"/>
              </a:rPr>
              <a:t> </a:t>
            </a:r>
            <a:r>
              <a:rPr lang="ko-KR" altLang="en-US" sz="1000" spc="-74" dirty="0">
                <a:latin typeface="+mn-ea"/>
              </a:rPr>
              <a:t>최대 </a:t>
            </a:r>
            <a:r>
              <a:rPr lang="en-US" altLang="ko-KR" sz="1000" b="1" spc="-74" dirty="0">
                <a:solidFill>
                  <a:srgbClr val="FF0000"/>
                </a:solidFill>
                <a:latin typeface="+mn-ea"/>
              </a:rPr>
              <a:t>2</a:t>
            </a:r>
            <a:r>
              <a:rPr lang="ko-KR" altLang="en-US" sz="1000" b="1" spc="-74" dirty="0">
                <a:solidFill>
                  <a:srgbClr val="FF0000"/>
                </a:solidFill>
                <a:latin typeface="+mn-ea"/>
              </a:rPr>
              <a:t>회만 </a:t>
            </a:r>
            <a:r>
              <a:rPr lang="ko-KR" altLang="en-US" sz="1000" spc="-74" dirty="0">
                <a:latin typeface="+mn-ea"/>
              </a:rPr>
              <a:t>연기가능</a:t>
            </a:r>
            <a:endParaRPr lang="en-US" altLang="ko-KR" sz="1000" spc="-74" dirty="0">
              <a:latin typeface="+mn-ea"/>
            </a:endParaRPr>
          </a:p>
          <a:p>
            <a:pPr>
              <a:lnSpc>
                <a:spcPct val="130000"/>
              </a:lnSpc>
            </a:pPr>
            <a:r>
              <a:rPr lang="ko-KR" altLang="en-US" sz="1000" spc="-74" dirty="0">
                <a:latin typeface="+mn-ea"/>
              </a:rPr>
              <a:t>∙ </a:t>
            </a:r>
            <a:r>
              <a:rPr lang="ko-KR" altLang="en-US" sz="1000" spc="-74" dirty="0" smtClean="0">
                <a:latin typeface="+mn-ea"/>
              </a:rPr>
              <a:t>연기기간</a:t>
            </a:r>
            <a:r>
              <a:rPr lang="en-US" altLang="ko-KR" sz="1000" spc="-74" dirty="0" smtClean="0">
                <a:latin typeface="+mn-ea"/>
              </a:rPr>
              <a:t>: </a:t>
            </a:r>
            <a:r>
              <a:rPr lang="ko-KR" altLang="en-US" sz="1000" spc="-74" dirty="0" smtClean="0">
                <a:latin typeface="+mn-ea"/>
              </a:rPr>
              <a:t>연기 </a:t>
            </a:r>
            <a:r>
              <a:rPr lang="ko-KR" altLang="en-US" sz="1000" spc="-74" dirty="0">
                <a:latin typeface="+mn-ea"/>
              </a:rPr>
              <a:t>신청서 제출일 </a:t>
            </a:r>
            <a:r>
              <a:rPr lang="ko-KR" altLang="en-US" sz="1000" b="1" spc="-74" dirty="0">
                <a:solidFill>
                  <a:srgbClr val="FF0000"/>
                </a:solidFill>
                <a:latin typeface="+mn-ea"/>
              </a:rPr>
              <a:t>다음날부터</a:t>
            </a:r>
            <a:r>
              <a:rPr lang="ko-KR" altLang="en-US" sz="1000" spc="-74" dirty="0">
                <a:latin typeface="+mn-ea"/>
              </a:rPr>
              <a:t> </a:t>
            </a:r>
            <a:r>
              <a:rPr lang="en-US" altLang="ko-KR" sz="1000" b="1" spc="-74" dirty="0">
                <a:solidFill>
                  <a:srgbClr val="FF0000"/>
                </a:solidFill>
                <a:latin typeface="+mn-ea"/>
              </a:rPr>
              <a:t>30</a:t>
            </a:r>
            <a:r>
              <a:rPr lang="ko-KR" altLang="en-US" sz="1000" b="1" spc="-74" dirty="0">
                <a:solidFill>
                  <a:srgbClr val="FF0000"/>
                </a:solidFill>
                <a:latin typeface="+mn-ea"/>
              </a:rPr>
              <a:t>일 </a:t>
            </a:r>
            <a:r>
              <a:rPr lang="en-US" altLang="ko-KR" sz="1000" b="1" spc="-74" dirty="0">
                <a:solidFill>
                  <a:srgbClr val="FF0000"/>
                </a:solidFill>
                <a:latin typeface="+mn-ea"/>
              </a:rPr>
              <a:t>/ 60</a:t>
            </a:r>
            <a:r>
              <a:rPr lang="ko-KR" altLang="en-US" sz="1000" b="1" spc="-74" dirty="0">
                <a:solidFill>
                  <a:srgbClr val="FF0000"/>
                </a:solidFill>
                <a:latin typeface="+mn-ea"/>
              </a:rPr>
              <a:t>일 중 </a:t>
            </a:r>
            <a:r>
              <a:rPr lang="ko-KR" altLang="en-US" sz="1000" b="1" spc="-74" dirty="0" err="1" smtClean="0">
                <a:solidFill>
                  <a:srgbClr val="FF0000"/>
                </a:solidFill>
                <a:latin typeface="+mn-ea"/>
              </a:rPr>
              <a:t>택</a:t>
            </a:r>
            <a:r>
              <a:rPr lang="en-US" altLang="ko-KR" sz="1000" b="1" spc="-74" dirty="0" smtClean="0">
                <a:solidFill>
                  <a:srgbClr val="FF0000"/>
                </a:solidFill>
                <a:latin typeface="+mn-ea"/>
              </a:rPr>
              <a:t>1 </a:t>
            </a:r>
          </a:p>
          <a:p>
            <a:pPr>
              <a:lnSpc>
                <a:spcPct val="130000"/>
              </a:lnSpc>
            </a:pPr>
            <a:r>
              <a:rPr lang="ko-KR" altLang="en-US" sz="1000" spc="-74" dirty="0" smtClean="0">
                <a:latin typeface="+mn-ea"/>
              </a:rPr>
              <a:t>∙ </a:t>
            </a:r>
            <a:r>
              <a:rPr lang="ko-KR" altLang="en-US" sz="1000" spc="-74" dirty="0">
                <a:latin typeface="+mn-ea"/>
              </a:rPr>
              <a:t>본인 및 가족만 </a:t>
            </a:r>
            <a:r>
              <a:rPr lang="ko-KR" altLang="en-US" sz="1000" spc="-74" dirty="0" smtClean="0">
                <a:latin typeface="+mn-ea"/>
              </a:rPr>
              <a:t>대리신청 가능</a:t>
            </a:r>
            <a:endParaRPr lang="en-US" altLang="ko-KR" sz="1000" spc="-74" dirty="0" smtClean="0">
              <a:latin typeface="+mn-ea"/>
            </a:endParaRPr>
          </a:p>
          <a:p>
            <a:pPr>
              <a:lnSpc>
                <a:spcPct val="130000"/>
              </a:lnSpc>
            </a:pPr>
            <a:r>
              <a:rPr lang="en-US" altLang="ko-KR" sz="1000" spc="-74" dirty="0">
                <a:latin typeface="+mn-ea"/>
              </a:rPr>
              <a:t> </a:t>
            </a:r>
            <a:r>
              <a:rPr lang="en-US" altLang="ko-KR" sz="1000" spc="-74" dirty="0" smtClean="0">
                <a:latin typeface="+mn-ea"/>
              </a:rPr>
              <a:t> [</a:t>
            </a:r>
            <a:r>
              <a:rPr lang="ko-KR" altLang="en-US" sz="1000" spc="-74" dirty="0" smtClean="0">
                <a:latin typeface="+mn-ea"/>
              </a:rPr>
              <a:t>대리 </a:t>
            </a:r>
            <a:r>
              <a:rPr lang="ko-KR" altLang="en-US" sz="1000" spc="-74" dirty="0">
                <a:latin typeface="+mn-ea"/>
              </a:rPr>
              <a:t>신청 시 </a:t>
            </a:r>
            <a:r>
              <a:rPr lang="ko-KR" altLang="en-US" sz="1000" spc="-86" dirty="0">
                <a:latin typeface="+mn-ea"/>
              </a:rPr>
              <a:t>주민등록등본 또는 가족관계증명서</a:t>
            </a:r>
            <a:r>
              <a:rPr lang="en-US" altLang="ko-KR" sz="1000" dirty="0">
                <a:latin typeface="+mn-ea"/>
              </a:rPr>
              <a:t>(</a:t>
            </a:r>
            <a:r>
              <a:rPr lang="en-US" altLang="ko-KR" sz="1000" spc="-86" dirty="0">
                <a:latin typeface="+mn-ea"/>
              </a:rPr>
              <a:t>3</a:t>
            </a:r>
            <a:r>
              <a:rPr lang="ko-KR" altLang="en-US" sz="1000" spc="-86" dirty="0">
                <a:latin typeface="+mn-ea"/>
              </a:rPr>
              <a:t>개월 이내</a:t>
            </a:r>
            <a:r>
              <a:rPr lang="en-US" altLang="ko-KR" sz="1000" spc="-86" dirty="0">
                <a:latin typeface="+mn-ea"/>
              </a:rPr>
              <a:t>), </a:t>
            </a:r>
            <a:r>
              <a:rPr lang="ko-KR" altLang="en-US" sz="1000" spc="-86" dirty="0">
                <a:latin typeface="+mn-ea"/>
              </a:rPr>
              <a:t>오시는 분 </a:t>
            </a:r>
            <a:r>
              <a:rPr lang="ko-KR" altLang="en-US" sz="1000" spc="-86" dirty="0" smtClean="0">
                <a:latin typeface="+mn-ea"/>
              </a:rPr>
              <a:t>신분증</a:t>
            </a:r>
            <a:r>
              <a:rPr lang="en-US" altLang="ko-KR" sz="1000" spc="-86" dirty="0" smtClean="0">
                <a:latin typeface="+mn-ea"/>
              </a:rPr>
              <a:t>]</a:t>
            </a:r>
            <a:endParaRPr lang="en-US" altLang="ko-KR" sz="1000" spc="-74" dirty="0">
              <a:latin typeface="+mn-ea"/>
            </a:endParaRPr>
          </a:p>
          <a:p>
            <a:pPr>
              <a:lnSpc>
                <a:spcPct val="130000"/>
              </a:lnSpc>
            </a:pPr>
            <a:r>
              <a:rPr lang="ko-KR" altLang="en-US" sz="1000" b="1" spc="-74" dirty="0">
                <a:solidFill>
                  <a:schemeClr val="accent5">
                    <a:lumMod val="75000"/>
                  </a:schemeClr>
                </a:solidFill>
                <a:latin typeface="+mn-ea"/>
              </a:rPr>
              <a:t>∙ 연기기간 만료 후 </a:t>
            </a:r>
            <a:r>
              <a:rPr lang="ko-KR" altLang="en-US" sz="1000" b="1" spc="-74" dirty="0" err="1" smtClean="0">
                <a:solidFill>
                  <a:schemeClr val="accent5">
                    <a:lumMod val="75000"/>
                  </a:schemeClr>
                </a:solidFill>
                <a:latin typeface="+mn-ea"/>
              </a:rPr>
              <a:t>재연기</a:t>
            </a:r>
            <a:r>
              <a:rPr lang="ko-KR" altLang="en-US" sz="1000" b="1" spc="-74" dirty="0" smtClean="0">
                <a:solidFill>
                  <a:schemeClr val="accent5">
                    <a:lumMod val="75000"/>
                  </a:schemeClr>
                </a:solidFill>
                <a:latin typeface="+mn-ea"/>
              </a:rPr>
              <a:t> </a:t>
            </a:r>
            <a:r>
              <a:rPr lang="ko-KR" altLang="en-US" sz="1000" b="1" spc="-74" dirty="0">
                <a:solidFill>
                  <a:schemeClr val="accent5">
                    <a:lumMod val="75000"/>
                  </a:schemeClr>
                </a:solidFill>
                <a:latin typeface="+mn-ea"/>
              </a:rPr>
              <a:t>불가     </a:t>
            </a:r>
            <a:r>
              <a:rPr lang="en-US" altLang="ko-KR" sz="1000" b="1" spc="-74" dirty="0">
                <a:solidFill>
                  <a:srgbClr val="FF0000"/>
                </a:solidFill>
                <a:latin typeface="+mn-ea"/>
              </a:rPr>
              <a:t>※ </a:t>
            </a:r>
            <a:r>
              <a:rPr lang="ko-KR" altLang="en-US" sz="1000" b="1" spc="-74" dirty="0">
                <a:solidFill>
                  <a:srgbClr val="FF0000"/>
                </a:solidFill>
                <a:latin typeface="+mn-ea"/>
              </a:rPr>
              <a:t>연기 중 </a:t>
            </a:r>
            <a:r>
              <a:rPr lang="ko-KR" altLang="en-US" sz="1000" b="1" spc="-74" dirty="0" smtClean="0">
                <a:solidFill>
                  <a:srgbClr val="FF0000"/>
                </a:solidFill>
                <a:latin typeface="+mn-ea"/>
              </a:rPr>
              <a:t>취소 시 </a:t>
            </a:r>
            <a:r>
              <a:rPr lang="ko-KR" altLang="en-US" sz="1000" b="1" spc="-74" dirty="0">
                <a:solidFill>
                  <a:srgbClr val="FF0000"/>
                </a:solidFill>
                <a:latin typeface="+mn-ea"/>
              </a:rPr>
              <a:t>불이익 </a:t>
            </a:r>
            <a:r>
              <a:rPr lang="ko-KR" altLang="en-US" sz="1000" b="1" spc="-74" dirty="0" smtClean="0">
                <a:solidFill>
                  <a:srgbClr val="FF0000"/>
                </a:solidFill>
                <a:latin typeface="+mn-ea"/>
              </a:rPr>
              <a:t>발생</a:t>
            </a:r>
            <a:endParaRPr lang="en-US" altLang="ko-KR" sz="1000" b="1" spc="-74" dirty="0" smtClean="0">
              <a:solidFill>
                <a:srgbClr val="FF0000"/>
              </a:solidFill>
              <a:latin typeface="+mn-ea"/>
            </a:endParaRPr>
          </a:p>
          <a:p>
            <a:pPr>
              <a:lnSpc>
                <a:spcPct val="130000"/>
              </a:lnSpc>
            </a:pPr>
            <a:r>
              <a:rPr lang="ko-KR" altLang="en-US" sz="1000" spc="-74" dirty="0">
                <a:latin typeface="+mn-ea"/>
              </a:rPr>
              <a:t>∙ </a:t>
            </a:r>
            <a:r>
              <a:rPr lang="ko-KR" altLang="en-US" sz="1000" spc="-74" dirty="0" smtClean="0">
                <a:latin typeface="+mn-ea"/>
              </a:rPr>
              <a:t>동일인이 </a:t>
            </a:r>
            <a:r>
              <a:rPr lang="en-US" altLang="ko-KR" sz="1000" spc="-74" dirty="0" smtClean="0">
                <a:latin typeface="+mn-ea"/>
              </a:rPr>
              <a:t>2</a:t>
            </a:r>
            <a:r>
              <a:rPr lang="ko-KR" altLang="en-US" sz="1000" spc="-74" dirty="0" smtClean="0">
                <a:latin typeface="+mn-ea"/>
              </a:rPr>
              <a:t>개 이상의 프로그램을 이용할 경우 모든 프로그램 함께 자동 연기</a:t>
            </a:r>
            <a:endParaRPr lang="en-US" altLang="ko-KR" sz="1000" spc="-74" dirty="0">
              <a:latin typeface="+mn-ea"/>
            </a:endParaRPr>
          </a:p>
        </p:txBody>
      </p:sp>
      <p:sp>
        <p:nvSpPr>
          <p:cNvPr id="89" name="직사각형 88"/>
          <p:cNvSpPr/>
          <p:nvPr/>
        </p:nvSpPr>
        <p:spPr>
          <a:xfrm>
            <a:off x="4878571" y="1278000"/>
            <a:ext cx="4591991" cy="5310033"/>
          </a:xfrm>
          <a:prstGeom prst="rect">
            <a:avLst/>
          </a:prstGeom>
          <a:ln w="3175">
            <a:solidFill>
              <a:srgbClr val="5F2888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 sz="1052" dirty="0"/>
          </a:p>
        </p:txBody>
      </p:sp>
      <p:graphicFrame>
        <p:nvGraphicFramePr>
          <p:cNvPr id="65" name="표 6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79993634"/>
              </p:ext>
            </p:extLst>
          </p:nvPr>
        </p:nvGraphicFramePr>
        <p:xfrm>
          <a:off x="4916498" y="1342550"/>
          <a:ext cx="4519131" cy="2159053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3998902"/>
                <a:gridCol w="520229"/>
              </a:tblGrid>
              <a:tr h="256002">
                <a:tc>
                  <a:txBody>
                    <a:bodyPr/>
                    <a:lstStyle/>
                    <a:p>
                      <a:pPr algn="ctr" latinLnBrk="1">
                        <a:lnSpc>
                          <a:spcPct val="110000"/>
                        </a:lnSpc>
                      </a:pPr>
                      <a:r>
                        <a:rPr lang="ko-KR" altLang="en-US" sz="1000" b="0" spc="-8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할인대상</a:t>
                      </a:r>
                      <a:endParaRPr lang="ko-KR" altLang="en-US" sz="1000" b="0" spc="-8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56685" marR="56685" marT="22316" marB="22316" anchor="ctr"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A9E5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10000"/>
                        </a:lnSpc>
                      </a:pPr>
                      <a:r>
                        <a:rPr lang="ko-KR" altLang="en-US" sz="1000" b="0" spc="-8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할인률</a:t>
                      </a:r>
                      <a:endParaRPr lang="ko-KR" altLang="en-US" sz="1000" b="0" spc="-8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A9E5">
                        <a:alpha val="50000"/>
                      </a:srgbClr>
                    </a:solidFill>
                  </a:tcPr>
                </a:tc>
              </a:tr>
              <a:tr h="1449448">
                <a:tc>
                  <a:txBody>
                    <a:bodyPr/>
                    <a:lstStyle/>
                    <a:p>
                      <a:pPr algn="l" latinLnBrk="1">
                        <a:lnSpc>
                          <a:spcPct val="110000"/>
                        </a:lnSpc>
                      </a:pPr>
                      <a:r>
                        <a:rPr lang="ko-KR" altLang="en-US" sz="1000" spc="-80" dirty="0" smtClean="0">
                          <a:latin typeface="+mn-ea"/>
                          <a:ea typeface="+mn-ea"/>
                        </a:rPr>
                        <a:t> </a:t>
                      </a:r>
                      <a:r>
                        <a:rPr lang="ko-KR" altLang="en-US" sz="100" spc="-80" baseline="0" dirty="0" smtClean="0">
                          <a:latin typeface="+mn-ea"/>
                          <a:ea typeface="+mn-ea"/>
                        </a:rPr>
                        <a:t>        </a:t>
                      </a:r>
                      <a:r>
                        <a:rPr lang="en-US" altLang="ko-KR" sz="1000" spc="-80" dirty="0" smtClean="0">
                          <a:latin typeface="+mn-ea"/>
                          <a:ea typeface="+mn-ea"/>
                        </a:rPr>
                        <a:t>65</a:t>
                      </a:r>
                      <a:r>
                        <a:rPr lang="ko-KR" altLang="en-US" sz="1000" spc="-80" dirty="0" smtClean="0">
                          <a:latin typeface="+mn-ea"/>
                          <a:ea typeface="+mn-ea"/>
                        </a:rPr>
                        <a:t>세</a:t>
                      </a:r>
                      <a:r>
                        <a:rPr lang="ko-KR" altLang="en-US" sz="1000" spc="-80" baseline="0" dirty="0" smtClean="0">
                          <a:latin typeface="+mn-ea"/>
                          <a:ea typeface="+mn-ea"/>
                        </a:rPr>
                        <a:t> 이상 노인</a:t>
                      </a:r>
                      <a:r>
                        <a:rPr lang="en-US" altLang="ko-KR" sz="1000" spc="-80" baseline="0" dirty="0" smtClean="0"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1000" spc="-80" baseline="0" dirty="0" smtClean="0">
                          <a:latin typeface="+mn-ea"/>
                          <a:ea typeface="+mn-ea"/>
                        </a:rPr>
                        <a:t>등록된 장애인</a:t>
                      </a:r>
                      <a:r>
                        <a:rPr lang="en-US" altLang="ko-KR" sz="1000" spc="-80" baseline="0" dirty="0" smtClean="0">
                          <a:latin typeface="+mn-ea"/>
                          <a:ea typeface="+mn-ea"/>
                        </a:rPr>
                        <a:t>,</a:t>
                      </a:r>
                      <a:r>
                        <a:rPr lang="ko-KR" altLang="en-US" sz="1000" spc="-80" baseline="0" dirty="0" smtClean="0">
                          <a:latin typeface="+mn-ea"/>
                          <a:ea typeface="+mn-ea"/>
                        </a:rPr>
                        <a:t> 장애 정도가 심한 장애인의 활동보조자 </a:t>
                      </a:r>
                      <a:r>
                        <a:rPr lang="en-US" altLang="ko-KR" sz="1000" spc="-80" baseline="0" dirty="0" smtClean="0">
                          <a:latin typeface="+mn-ea"/>
                          <a:ea typeface="+mn-ea"/>
                        </a:rPr>
                        <a:t>1</a:t>
                      </a:r>
                      <a:r>
                        <a:rPr lang="ko-KR" altLang="en-US" sz="1000" spc="-80" baseline="0" dirty="0" smtClean="0">
                          <a:latin typeface="+mn-ea"/>
                          <a:ea typeface="+mn-ea"/>
                        </a:rPr>
                        <a:t>명</a:t>
                      </a:r>
                      <a:endParaRPr lang="en-US" altLang="ko-KR" sz="1000" spc="-80" baseline="0" dirty="0" smtClean="0">
                        <a:latin typeface="+mn-ea"/>
                        <a:ea typeface="+mn-ea"/>
                      </a:endParaRPr>
                    </a:p>
                    <a:p>
                      <a:pPr algn="l" latinLnBrk="1">
                        <a:lnSpc>
                          <a:spcPct val="110000"/>
                        </a:lnSpc>
                      </a:pPr>
                      <a:r>
                        <a:rPr lang="ko-KR" altLang="en-US" sz="1000" b="0" spc="-80" baseline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 </a:t>
                      </a:r>
                      <a:r>
                        <a:rPr lang="ko-KR" altLang="en-US" sz="100" b="0" spc="-80" baseline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             </a:t>
                      </a:r>
                      <a:r>
                        <a:rPr lang="ko-KR" altLang="en-US" sz="1000" b="0" spc="-80" baseline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국민기초생활 </a:t>
                      </a:r>
                      <a:r>
                        <a:rPr lang="ko-KR" altLang="en-US" sz="1000" b="0" spc="-80" baseline="0" dirty="0" err="1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보장법에</a:t>
                      </a:r>
                      <a:r>
                        <a:rPr lang="ko-KR" altLang="en-US" sz="1000" b="0" spc="-80" baseline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 따른 </a:t>
                      </a:r>
                      <a:r>
                        <a:rPr lang="ko-KR" altLang="en-US" sz="1000" b="0" spc="-80" baseline="0" dirty="0" err="1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수급자</a:t>
                      </a:r>
                      <a:r>
                        <a:rPr lang="en-US" altLang="ko-KR" sz="1000" b="0" spc="-80" baseline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1000" b="0" spc="-80" baseline="0" dirty="0" err="1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한부모가족지원법에</a:t>
                      </a:r>
                      <a:r>
                        <a:rPr lang="en-US" altLang="ko-KR" sz="1000" b="0" spc="-80" baseline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 </a:t>
                      </a:r>
                      <a:r>
                        <a:rPr lang="ko-KR" altLang="en-US" sz="1000" b="0" spc="-80" baseline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따른 </a:t>
                      </a:r>
                      <a:r>
                        <a:rPr lang="ko-KR" altLang="en-US" sz="1000" b="0" spc="-80" baseline="0" dirty="0" err="1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한부모가족</a:t>
                      </a:r>
                      <a:endParaRPr lang="en-US" altLang="ko-KR" sz="1000" b="0" spc="-80" baseline="0" dirty="0" smtClean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  <a:p>
                      <a:pPr algn="l" latinLnBrk="1">
                        <a:lnSpc>
                          <a:spcPct val="110000"/>
                        </a:lnSpc>
                      </a:pPr>
                      <a:r>
                        <a:rPr lang="ko-KR" altLang="en-US" sz="1000" spc="-80" baseline="0" dirty="0" smtClean="0">
                          <a:latin typeface="+mn-ea"/>
                          <a:ea typeface="+mn-ea"/>
                        </a:rPr>
                        <a:t> </a:t>
                      </a:r>
                      <a:r>
                        <a:rPr lang="ko-KR" altLang="en-US" sz="1000" spc="-80" dirty="0" smtClean="0">
                          <a:latin typeface="+mn-ea"/>
                          <a:ea typeface="+mn-ea"/>
                        </a:rPr>
                        <a:t>국가유공자 ∙ 독립유공자 ∙ 참전유공자 ∙ </a:t>
                      </a:r>
                      <a:r>
                        <a:rPr lang="ko-KR" altLang="en-US" sz="1000" spc="-80" dirty="0" err="1" smtClean="0">
                          <a:latin typeface="+mn-ea"/>
                          <a:ea typeface="+mn-ea"/>
                        </a:rPr>
                        <a:t>고엽제후유의증</a:t>
                      </a:r>
                      <a:r>
                        <a:rPr lang="ko-KR" altLang="en-US" sz="1000" spc="-80" dirty="0" smtClean="0">
                          <a:latin typeface="+mn-ea"/>
                          <a:ea typeface="+mn-ea"/>
                        </a:rPr>
                        <a:t> ∙ </a:t>
                      </a:r>
                      <a:r>
                        <a:rPr lang="en-US" altLang="ko-KR" sz="1000" spc="-80" dirty="0" smtClean="0">
                          <a:latin typeface="+mn-ea"/>
                          <a:ea typeface="+mn-ea"/>
                        </a:rPr>
                        <a:t>5.18</a:t>
                      </a:r>
                      <a:r>
                        <a:rPr lang="en-US" altLang="ko-KR" sz="1000" spc="-80" baseline="0" dirty="0" smtClean="0">
                          <a:latin typeface="+mn-ea"/>
                          <a:ea typeface="+mn-ea"/>
                        </a:rPr>
                        <a:t>  </a:t>
                      </a:r>
                      <a:r>
                        <a:rPr lang="ko-KR" altLang="en-US" sz="1000" spc="-80" baseline="0" dirty="0" smtClean="0">
                          <a:latin typeface="+mn-ea"/>
                          <a:ea typeface="+mn-ea"/>
                        </a:rPr>
                        <a:t>민주유공자</a:t>
                      </a:r>
                      <a:endParaRPr lang="en-US" altLang="ko-KR" sz="1000" spc="-80" baseline="0" dirty="0" smtClean="0">
                        <a:latin typeface="+mn-ea"/>
                        <a:ea typeface="+mn-ea"/>
                      </a:endParaRPr>
                    </a:p>
                    <a:p>
                      <a:pPr algn="l" latinLnBrk="1">
                        <a:lnSpc>
                          <a:spcPct val="110000"/>
                        </a:lnSpc>
                      </a:pPr>
                      <a:r>
                        <a:rPr lang="en-US" altLang="ko-KR" sz="1000" spc="-80" baseline="0" dirty="0" smtClean="0">
                          <a:latin typeface="+mn-ea"/>
                          <a:ea typeface="+mn-ea"/>
                        </a:rPr>
                        <a:t> </a:t>
                      </a:r>
                      <a:r>
                        <a:rPr lang="ko-KR" altLang="en-US" sz="1000" spc="-80" dirty="0" smtClean="0">
                          <a:latin typeface="+mn-ea"/>
                          <a:ea typeface="+mn-ea"/>
                        </a:rPr>
                        <a:t>특수임무유공자 ∙ 의사상자∙ 국군포로의 송환</a:t>
                      </a:r>
                      <a:r>
                        <a:rPr lang="en-US" altLang="ko-KR" sz="1000" spc="-80" baseline="0" dirty="0" smtClean="0">
                          <a:latin typeface="+mn-ea"/>
                          <a:ea typeface="+mn-ea"/>
                        </a:rPr>
                        <a:t> </a:t>
                      </a:r>
                      <a:r>
                        <a:rPr lang="ko-KR" altLang="en-US" sz="1000" spc="-80" baseline="0" dirty="0" smtClean="0">
                          <a:latin typeface="+mn-ea"/>
                          <a:ea typeface="+mn-ea"/>
                        </a:rPr>
                        <a:t>및 대우 등의 법률 시행령에</a:t>
                      </a:r>
                      <a:endParaRPr lang="en-US" altLang="ko-KR" sz="1000" spc="-80" baseline="0" dirty="0" smtClean="0">
                        <a:latin typeface="+mn-ea"/>
                        <a:ea typeface="+mn-ea"/>
                      </a:endParaRPr>
                    </a:p>
                    <a:p>
                      <a:pPr algn="l" latinLnBrk="1">
                        <a:lnSpc>
                          <a:spcPct val="110000"/>
                        </a:lnSpc>
                      </a:pPr>
                      <a:r>
                        <a:rPr lang="ko-KR" altLang="en-US" sz="1000" spc="-80" baseline="0" dirty="0" smtClean="0">
                          <a:latin typeface="+mn-ea"/>
                          <a:ea typeface="+mn-ea"/>
                        </a:rPr>
                        <a:t> 해당</a:t>
                      </a:r>
                      <a:r>
                        <a:rPr lang="ko-KR" altLang="en-US" sz="1000" b="0" spc="-8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하는 사람</a:t>
                      </a:r>
                      <a:r>
                        <a:rPr lang="en-US" altLang="ko-KR" sz="1000" b="0" spc="-80" baseline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1000" b="0" spc="-8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경기도 문화의 날에 체육시설을 이용하는 사람 </a:t>
                      </a:r>
                      <a:r>
                        <a:rPr lang="en-US" altLang="ko-KR" sz="1000" b="0" spc="-8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1000" b="0" spc="-80" dirty="0" err="1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장기대여및</a:t>
                      </a:r>
                      <a:r>
                        <a:rPr lang="ko-KR" altLang="en-US" sz="1000" b="0" spc="-8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 </a:t>
                      </a:r>
                      <a:endParaRPr lang="en-US" altLang="ko-KR" sz="1000" b="0" spc="-80" dirty="0" smtClean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  <a:p>
                      <a:pPr algn="l" latinLnBrk="1">
                        <a:lnSpc>
                          <a:spcPct val="110000"/>
                        </a:lnSpc>
                      </a:pPr>
                      <a:r>
                        <a:rPr lang="en-US" altLang="ko-KR" sz="1000" b="0" spc="-8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 </a:t>
                      </a:r>
                      <a:r>
                        <a:rPr lang="ko-KR" altLang="en-US" sz="1000" b="0" spc="-8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프로그램 이용자는 제외</a:t>
                      </a:r>
                      <a:r>
                        <a:rPr lang="en-US" altLang="ko-KR" sz="1000" b="0" spc="-8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), </a:t>
                      </a:r>
                      <a:r>
                        <a:rPr lang="ko-KR" altLang="en-US" sz="1000" b="0" spc="-8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의왕시 병역명문가 예우대상자</a:t>
                      </a:r>
                      <a:r>
                        <a:rPr lang="en-US" altLang="ko-KR" sz="1000" b="0" spc="-8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1000" b="0" spc="-8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의왕시민 중  </a:t>
                      </a:r>
                      <a:r>
                        <a:rPr lang="ko-KR" altLang="en-US" sz="1000" b="0" spc="-80" baseline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임 </a:t>
                      </a:r>
                      <a:endParaRPr lang="en-US" altLang="ko-KR" sz="1000" b="0" spc="-80" baseline="0" dirty="0" smtClean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  <a:p>
                      <a:pPr algn="l" latinLnBrk="1">
                        <a:lnSpc>
                          <a:spcPct val="110000"/>
                        </a:lnSpc>
                      </a:pPr>
                      <a:r>
                        <a:rPr lang="en-US" altLang="ko-KR" sz="1000" b="0" spc="-80" baseline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 </a:t>
                      </a:r>
                      <a:r>
                        <a:rPr lang="ko-KR" altLang="en-US" sz="1000" b="0" spc="-80" baseline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신 중이거나 출산 후 </a:t>
                      </a:r>
                      <a:r>
                        <a:rPr lang="en-US" altLang="ko-KR" sz="1000" b="0" spc="-80" baseline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1</a:t>
                      </a:r>
                      <a:r>
                        <a:rPr lang="ko-KR" altLang="en-US" sz="1000" b="0" spc="-80" baseline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년이</a:t>
                      </a:r>
                      <a:r>
                        <a:rPr lang="en-US" altLang="ko-KR" sz="1000" b="0" spc="-80" baseline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 </a:t>
                      </a:r>
                      <a:r>
                        <a:rPr lang="ko-KR" altLang="en-US" sz="1000" b="0" spc="-80" baseline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지나지 않은 여성</a:t>
                      </a:r>
                      <a:r>
                        <a:rPr lang="en-US" altLang="ko-KR" sz="1000" b="0" spc="-80" baseline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1000" b="0" spc="-80" baseline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의왕시민 중 다자녀 감면 대</a:t>
                      </a:r>
                      <a:endParaRPr lang="en-US" altLang="ko-KR" sz="1000" b="0" spc="-80" baseline="0" dirty="0" smtClean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  <a:p>
                      <a:pPr algn="l" latinLnBrk="1">
                        <a:lnSpc>
                          <a:spcPct val="110000"/>
                        </a:lnSpc>
                      </a:pPr>
                      <a:r>
                        <a:rPr lang="en-US" altLang="ko-KR" sz="1000" b="0" spc="-80" baseline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 </a:t>
                      </a:r>
                      <a:r>
                        <a:rPr lang="ko-KR" altLang="en-US" sz="1000" b="0" spc="-80" baseline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상자</a:t>
                      </a:r>
                      <a:endParaRPr lang="ko-KR" altLang="en-US" sz="1000" b="0" spc="-8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56685" marR="56685" marT="22316" marB="22316" anchor="ctr"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10000"/>
                        </a:lnSpc>
                      </a:pPr>
                      <a:r>
                        <a:rPr lang="en-US" altLang="ko-KR" sz="900" b="0" spc="0" baseline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50%</a:t>
                      </a: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53603">
                <a:tc>
                  <a:txBody>
                    <a:bodyPr/>
                    <a:lstStyle/>
                    <a:p>
                      <a:pPr algn="l" latinLnBrk="1">
                        <a:lnSpc>
                          <a:spcPct val="110000"/>
                        </a:lnSpc>
                      </a:pPr>
                      <a:r>
                        <a:rPr lang="ko-KR" altLang="en-US" sz="1000" spc="-80" dirty="0" smtClean="0">
                          <a:latin typeface="+mn-ea"/>
                        </a:rPr>
                        <a:t>∙ 가임기 여성 </a:t>
                      </a:r>
                      <a:r>
                        <a:rPr lang="en-US" altLang="ko-KR" sz="1000" spc="-80" dirty="0" smtClean="0">
                          <a:latin typeface="+mn-ea"/>
                        </a:rPr>
                        <a:t>(10~55</a:t>
                      </a:r>
                      <a:r>
                        <a:rPr lang="ko-KR" altLang="en-US" sz="1000" spc="-80" dirty="0" smtClean="0">
                          <a:latin typeface="+mn-ea"/>
                        </a:rPr>
                        <a:t>세 </a:t>
                      </a:r>
                      <a:r>
                        <a:rPr lang="en-US" altLang="ko-KR" sz="1000" spc="-80" dirty="0" smtClean="0">
                          <a:latin typeface="+mn-ea"/>
                        </a:rPr>
                        <a:t>/ </a:t>
                      </a:r>
                      <a:r>
                        <a:rPr lang="ko-KR" altLang="en-US" sz="1000" spc="-80" dirty="0" smtClean="0">
                          <a:latin typeface="+mn-ea"/>
                        </a:rPr>
                        <a:t>수영강습에 한하여 적용</a:t>
                      </a:r>
                      <a:r>
                        <a:rPr lang="en-US" altLang="ko-KR" sz="1000" spc="-80" dirty="0" smtClean="0">
                          <a:latin typeface="+mn-ea"/>
                        </a:rPr>
                        <a:t>)</a:t>
                      </a:r>
                    </a:p>
                    <a:p>
                      <a:pPr algn="l" latinLnBrk="1">
                        <a:lnSpc>
                          <a:spcPct val="110000"/>
                        </a:lnSpc>
                      </a:pPr>
                      <a:r>
                        <a:rPr lang="ko-KR" altLang="en-US" sz="1000" spc="-80" dirty="0" smtClean="0">
                          <a:latin typeface="+mn-ea"/>
                        </a:rPr>
                        <a:t>∙ </a:t>
                      </a:r>
                      <a:r>
                        <a:rPr lang="en-US" altLang="ko-KR" sz="1000" spc="-80" dirty="0" smtClean="0">
                          <a:latin typeface="+mn-ea"/>
                        </a:rPr>
                        <a:t>3</a:t>
                      </a:r>
                      <a:r>
                        <a:rPr lang="ko-KR" altLang="en-US" sz="1000" spc="-80" dirty="0" smtClean="0">
                          <a:latin typeface="+mn-ea"/>
                        </a:rPr>
                        <a:t>개월 정기등록회원 </a:t>
                      </a:r>
                      <a:r>
                        <a:rPr lang="en-US" altLang="ko-KR" sz="1000" spc="-80" dirty="0" smtClean="0">
                          <a:latin typeface="+mn-ea"/>
                        </a:rPr>
                        <a:t>(</a:t>
                      </a:r>
                      <a:r>
                        <a:rPr lang="ko-KR" altLang="en-US" sz="1000" spc="-80" dirty="0" smtClean="0">
                          <a:solidFill>
                            <a:srgbClr val="0066CC"/>
                          </a:solidFill>
                          <a:latin typeface="+mn-ea"/>
                        </a:rPr>
                        <a:t>의왕시민</a:t>
                      </a:r>
                      <a:r>
                        <a:rPr lang="en-US" altLang="ko-KR" sz="1000" spc="-80" dirty="0" smtClean="0">
                          <a:latin typeface="+mn-ea"/>
                        </a:rPr>
                        <a:t>)</a:t>
                      </a:r>
                      <a:endParaRPr lang="ko-KR" altLang="en-US" sz="1000" b="0" spc="-8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56685" marR="56685" marT="22316" marB="22316" anchor="ctr"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10000"/>
                        </a:lnSpc>
                      </a:pPr>
                      <a:r>
                        <a:rPr lang="en-US" altLang="ko-KR" sz="900" b="0" spc="0" baseline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10%</a:t>
                      </a: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91" name="TextBox 90"/>
          <p:cNvSpPr txBox="1"/>
          <p:nvPr/>
        </p:nvSpPr>
        <p:spPr>
          <a:xfrm>
            <a:off x="4881409" y="3561863"/>
            <a:ext cx="4554220" cy="297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ko-KR" altLang="en-US" sz="1000" spc="-99" dirty="0">
                <a:latin typeface="+mn-ea"/>
              </a:rPr>
              <a:t>∙ 감면은</a:t>
            </a:r>
            <a:r>
              <a:rPr lang="en-US" altLang="ko-KR" sz="1000" spc="-99" dirty="0">
                <a:latin typeface="+mn-ea"/>
              </a:rPr>
              <a:t>(65</a:t>
            </a:r>
            <a:r>
              <a:rPr lang="ko-KR" altLang="en-US" sz="1000" spc="-99" dirty="0">
                <a:latin typeface="+mn-ea"/>
              </a:rPr>
              <a:t>세 이상 노인 등</a:t>
            </a:r>
            <a:r>
              <a:rPr lang="en-US" altLang="ko-KR" sz="1000" spc="-99" dirty="0">
                <a:latin typeface="+mn-ea"/>
              </a:rPr>
              <a:t>) </a:t>
            </a:r>
            <a:r>
              <a:rPr lang="ko-KR" altLang="en-US" sz="1000" spc="-99" dirty="0">
                <a:latin typeface="+mn-ea"/>
              </a:rPr>
              <a:t>결제 시점 기준으로 생일이 지나야 할인 적용됩니다</a:t>
            </a:r>
            <a:r>
              <a:rPr lang="en-US" altLang="ko-KR" sz="1000" spc="-99" dirty="0" smtClean="0">
                <a:latin typeface="+mn-ea"/>
              </a:rPr>
              <a:t>.</a:t>
            </a:r>
          </a:p>
          <a:p>
            <a:pPr>
              <a:lnSpc>
                <a:spcPct val="130000"/>
              </a:lnSpc>
            </a:pPr>
            <a:r>
              <a:rPr lang="ko-KR" altLang="en-US" sz="1000" spc="-99" dirty="0" smtClean="0">
                <a:latin typeface="+mn-ea"/>
              </a:rPr>
              <a:t>∙ </a:t>
            </a:r>
            <a:r>
              <a:rPr lang="ko-KR" altLang="en-US" sz="1000" spc="-99" dirty="0">
                <a:latin typeface="+mn-ea"/>
              </a:rPr>
              <a:t>가족의 범위는 배우자</a:t>
            </a:r>
            <a:r>
              <a:rPr lang="en-US" altLang="ko-KR" sz="1000" spc="-99" dirty="0">
                <a:latin typeface="+mn-ea"/>
              </a:rPr>
              <a:t>, </a:t>
            </a:r>
            <a:r>
              <a:rPr lang="ko-KR" altLang="en-US" sz="1000" spc="-99" dirty="0">
                <a:latin typeface="+mn-ea"/>
              </a:rPr>
              <a:t>자녀로 제한합니다</a:t>
            </a:r>
            <a:r>
              <a:rPr lang="en-US" altLang="ko-KR" sz="1000" spc="-99" dirty="0">
                <a:latin typeface="+mn-ea"/>
              </a:rPr>
              <a:t>.</a:t>
            </a:r>
          </a:p>
          <a:p>
            <a:pPr>
              <a:lnSpc>
                <a:spcPct val="110000"/>
              </a:lnSpc>
            </a:pPr>
            <a:r>
              <a:rPr lang="en-US" altLang="ko-KR" sz="1000" spc="-99" dirty="0">
                <a:latin typeface="+mn-ea"/>
              </a:rPr>
              <a:t>  (</a:t>
            </a:r>
            <a:r>
              <a:rPr lang="ko-KR" altLang="en-US" sz="1000" spc="-99" dirty="0">
                <a:latin typeface="+mn-ea"/>
              </a:rPr>
              <a:t>조부모</a:t>
            </a:r>
            <a:r>
              <a:rPr lang="en-US" altLang="ko-KR" sz="1000" spc="-99" dirty="0">
                <a:latin typeface="+mn-ea"/>
              </a:rPr>
              <a:t>, </a:t>
            </a:r>
            <a:r>
              <a:rPr lang="ko-KR" altLang="en-US" sz="1000" spc="-99" dirty="0">
                <a:latin typeface="+mn-ea"/>
              </a:rPr>
              <a:t>형제자매</a:t>
            </a:r>
            <a:r>
              <a:rPr lang="en-US" altLang="ko-KR" sz="1000" spc="-99" dirty="0">
                <a:latin typeface="+mn-ea"/>
              </a:rPr>
              <a:t>, </a:t>
            </a:r>
            <a:r>
              <a:rPr lang="ko-KR" altLang="en-US" sz="1000" spc="-99" dirty="0">
                <a:latin typeface="+mn-ea"/>
              </a:rPr>
              <a:t>손자</a:t>
            </a:r>
            <a:r>
              <a:rPr lang="en-US" altLang="ko-KR" sz="1000" spc="-99" dirty="0">
                <a:latin typeface="+mn-ea"/>
              </a:rPr>
              <a:t>, </a:t>
            </a:r>
            <a:r>
              <a:rPr lang="ko-KR" altLang="en-US" sz="1000" spc="-99" dirty="0">
                <a:latin typeface="+mn-ea"/>
              </a:rPr>
              <a:t>손녀</a:t>
            </a:r>
            <a:r>
              <a:rPr lang="en-US" altLang="ko-KR" sz="1000" spc="-99" dirty="0">
                <a:latin typeface="+mn-ea"/>
              </a:rPr>
              <a:t>, </a:t>
            </a:r>
            <a:r>
              <a:rPr lang="ko-KR" altLang="en-US" sz="1000" spc="-99" dirty="0">
                <a:latin typeface="+mn-ea"/>
              </a:rPr>
              <a:t>며느리</a:t>
            </a:r>
            <a:r>
              <a:rPr lang="en-US" altLang="ko-KR" sz="1000" spc="-99" dirty="0">
                <a:latin typeface="+mn-ea"/>
              </a:rPr>
              <a:t>, </a:t>
            </a:r>
            <a:r>
              <a:rPr lang="ko-KR" altLang="en-US" sz="1000" spc="-99" dirty="0">
                <a:latin typeface="+mn-ea"/>
              </a:rPr>
              <a:t>사위 등 불가</a:t>
            </a:r>
            <a:r>
              <a:rPr lang="en-US" altLang="ko-KR" sz="1000" spc="-99" dirty="0" smtClean="0">
                <a:latin typeface="+mn-ea"/>
              </a:rPr>
              <a:t>)</a:t>
            </a:r>
          </a:p>
          <a:p>
            <a:pPr>
              <a:lnSpc>
                <a:spcPct val="130000"/>
              </a:lnSpc>
            </a:pPr>
            <a:r>
              <a:rPr lang="ko-KR" altLang="en-US" sz="1000" spc="-99" dirty="0">
                <a:latin typeface="+mn-ea"/>
              </a:rPr>
              <a:t>∙ 다자녀 할인의 가족범위는 의왕시에 주민등록을 두고 </a:t>
            </a:r>
            <a:r>
              <a:rPr lang="en-US" altLang="ko-KR" sz="1000" spc="-99" dirty="0">
                <a:latin typeface="+mn-ea"/>
              </a:rPr>
              <a:t>2</a:t>
            </a:r>
            <a:r>
              <a:rPr lang="ko-KR" altLang="en-US" sz="1000" spc="-99" dirty="0">
                <a:latin typeface="+mn-ea"/>
              </a:rPr>
              <a:t>인 이상 다자녀 가정 중</a:t>
            </a:r>
            <a:endParaRPr lang="en-US" altLang="ko-KR" sz="1000" spc="-99" dirty="0">
              <a:latin typeface="+mn-ea"/>
            </a:endParaRPr>
          </a:p>
          <a:p>
            <a:pPr>
              <a:lnSpc>
                <a:spcPct val="110000"/>
              </a:lnSpc>
            </a:pPr>
            <a:r>
              <a:rPr lang="en-US" altLang="ko-KR" sz="1000" spc="-99" dirty="0">
                <a:latin typeface="+mn-ea"/>
              </a:rPr>
              <a:t>  </a:t>
            </a:r>
            <a:r>
              <a:rPr lang="ko-KR" altLang="en-US" sz="1000" spc="-99" dirty="0">
                <a:latin typeface="+mn-ea"/>
              </a:rPr>
              <a:t>가족관계등록부상 </a:t>
            </a:r>
            <a:r>
              <a:rPr lang="en-US" altLang="ko-KR" sz="1000" spc="-99" dirty="0">
                <a:latin typeface="+mn-ea"/>
              </a:rPr>
              <a:t>18</a:t>
            </a:r>
            <a:r>
              <a:rPr lang="ko-KR" altLang="en-US" sz="1000" spc="-99" dirty="0">
                <a:latin typeface="+mn-ea"/>
              </a:rPr>
              <a:t>세 이하 자녀가 </a:t>
            </a:r>
            <a:r>
              <a:rPr lang="en-US" altLang="ko-KR" sz="1000" spc="-99" dirty="0">
                <a:latin typeface="+mn-ea"/>
              </a:rPr>
              <a:t>1</a:t>
            </a:r>
            <a:r>
              <a:rPr lang="ko-KR" altLang="en-US" sz="1000" spc="-99" dirty="0">
                <a:latin typeface="+mn-ea"/>
              </a:rPr>
              <a:t>명 이상인 가정입니다</a:t>
            </a:r>
            <a:r>
              <a:rPr lang="en-US" altLang="ko-KR" sz="1000" spc="-99" dirty="0">
                <a:latin typeface="+mn-ea"/>
              </a:rPr>
              <a:t>.</a:t>
            </a:r>
          </a:p>
          <a:p>
            <a:pPr>
              <a:lnSpc>
                <a:spcPct val="110000"/>
              </a:lnSpc>
            </a:pPr>
            <a:r>
              <a:rPr lang="en-US" altLang="ko-KR" sz="1000" spc="-99" dirty="0">
                <a:latin typeface="+mn-ea"/>
              </a:rPr>
              <a:t>  (</a:t>
            </a:r>
            <a:r>
              <a:rPr lang="ko-KR" altLang="en-US" sz="1000" spc="-99" dirty="0">
                <a:latin typeface="+mn-ea"/>
              </a:rPr>
              <a:t>의왕시에 주민등록을 두지 않으면 할인불가</a:t>
            </a:r>
            <a:r>
              <a:rPr lang="en-US" altLang="ko-KR" sz="1000" spc="-99" dirty="0" smtClean="0">
                <a:latin typeface="+mn-ea"/>
              </a:rPr>
              <a:t>)</a:t>
            </a:r>
          </a:p>
          <a:p>
            <a:pPr>
              <a:lnSpc>
                <a:spcPct val="130000"/>
              </a:lnSpc>
            </a:pPr>
            <a:r>
              <a:rPr lang="ko-KR" altLang="en-US" sz="1000" spc="-99" dirty="0">
                <a:latin typeface="+mn-ea"/>
              </a:rPr>
              <a:t>∙ </a:t>
            </a:r>
            <a:r>
              <a:rPr lang="ko-KR" altLang="en-US" sz="1000" spc="-99" dirty="0" smtClean="0">
                <a:latin typeface="+mn-ea"/>
              </a:rPr>
              <a:t>다자녀 감면 해당자는 </a:t>
            </a:r>
            <a:r>
              <a:rPr lang="ko-KR" altLang="en-US" sz="1000" spc="-99" dirty="0">
                <a:latin typeface="+mn-ea"/>
              </a:rPr>
              <a:t>회원 가입 후 강습등록 전에 안내데스크로 방문하여 </a:t>
            </a:r>
            <a:endParaRPr lang="en-US" altLang="ko-KR" sz="1000" spc="-99" dirty="0" smtClean="0">
              <a:latin typeface="+mn-ea"/>
            </a:endParaRPr>
          </a:p>
          <a:p>
            <a:pPr>
              <a:lnSpc>
                <a:spcPct val="130000"/>
              </a:lnSpc>
            </a:pPr>
            <a:r>
              <a:rPr lang="en-US" altLang="ko-KR" sz="1000" spc="-99" dirty="0">
                <a:latin typeface="+mn-ea"/>
              </a:rPr>
              <a:t> </a:t>
            </a:r>
            <a:r>
              <a:rPr lang="en-US" altLang="ko-KR" sz="1000" spc="-99" dirty="0" smtClean="0">
                <a:latin typeface="+mn-ea"/>
              </a:rPr>
              <a:t> </a:t>
            </a:r>
            <a:r>
              <a:rPr lang="ko-KR" altLang="en-US" sz="1000" spc="-99" dirty="0" smtClean="0">
                <a:latin typeface="+mn-ea"/>
              </a:rPr>
              <a:t>사전감면 등록을</a:t>
            </a:r>
            <a:r>
              <a:rPr lang="en-US" altLang="ko-KR" sz="1000" spc="-99" dirty="0" smtClean="0">
                <a:latin typeface="+mn-ea"/>
              </a:rPr>
              <a:t>  </a:t>
            </a:r>
            <a:r>
              <a:rPr lang="ko-KR" altLang="en-US" sz="1000" spc="-99" dirty="0">
                <a:latin typeface="+mn-ea"/>
              </a:rPr>
              <a:t>해야 합니다</a:t>
            </a:r>
            <a:r>
              <a:rPr lang="en-US" altLang="ko-KR" sz="1000" spc="-99" dirty="0">
                <a:latin typeface="+mn-ea"/>
              </a:rPr>
              <a:t>. (</a:t>
            </a:r>
            <a:r>
              <a:rPr lang="ko-KR" altLang="en-US" sz="1000" spc="-99" dirty="0">
                <a:latin typeface="+mn-ea"/>
              </a:rPr>
              <a:t>연</a:t>
            </a:r>
            <a:r>
              <a:rPr lang="en-US" altLang="ko-KR" sz="1000" spc="-99" dirty="0">
                <a:latin typeface="+mn-ea"/>
              </a:rPr>
              <a:t>1</a:t>
            </a:r>
            <a:r>
              <a:rPr lang="ko-KR" altLang="en-US" sz="1000" spc="-99" dirty="0">
                <a:latin typeface="+mn-ea"/>
              </a:rPr>
              <a:t>회 </a:t>
            </a:r>
            <a:r>
              <a:rPr lang="ko-KR" altLang="en-US" sz="1000" spc="-99" dirty="0" smtClean="0">
                <a:latin typeface="+mn-ea"/>
              </a:rPr>
              <a:t>등록 </a:t>
            </a:r>
            <a:r>
              <a:rPr lang="en-US" altLang="ko-KR" sz="1000" spc="-99" dirty="0" smtClean="0">
                <a:latin typeface="+mn-ea"/>
              </a:rPr>
              <a:t>/ </a:t>
            </a:r>
            <a:r>
              <a:rPr lang="ko-KR" altLang="en-US" sz="1000" spc="-99" dirty="0" smtClean="0">
                <a:latin typeface="+mn-ea"/>
              </a:rPr>
              <a:t>매년 </a:t>
            </a:r>
            <a:r>
              <a:rPr lang="en-US" altLang="ko-KR" sz="1000" spc="-99" dirty="0" smtClean="0">
                <a:latin typeface="+mn-ea"/>
              </a:rPr>
              <a:t>12</a:t>
            </a:r>
            <a:r>
              <a:rPr lang="ko-KR" altLang="en-US" sz="1000" spc="-99" dirty="0" smtClean="0">
                <a:latin typeface="+mn-ea"/>
              </a:rPr>
              <a:t>월 </a:t>
            </a:r>
            <a:r>
              <a:rPr lang="en-US" altLang="ko-KR" sz="1000" spc="-99" dirty="0" smtClean="0">
                <a:latin typeface="+mn-ea"/>
              </a:rPr>
              <a:t>31</a:t>
            </a:r>
            <a:r>
              <a:rPr lang="ko-KR" altLang="en-US" sz="1000" spc="-99" dirty="0" smtClean="0">
                <a:latin typeface="+mn-ea"/>
              </a:rPr>
              <a:t>일로 종료</a:t>
            </a:r>
            <a:r>
              <a:rPr lang="en-US" altLang="ko-KR" sz="1000" spc="-99" dirty="0" smtClean="0">
                <a:latin typeface="+mn-ea"/>
              </a:rPr>
              <a:t>)</a:t>
            </a:r>
          </a:p>
          <a:p>
            <a:pPr>
              <a:lnSpc>
                <a:spcPct val="130000"/>
              </a:lnSpc>
            </a:pPr>
            <a:r>
              <a:rPr lang="ko-KR" altLang="en-US" sz="1000" spc="-99" dirty="0" smtClean="0">
                <a:latin typeface="+mn-ea"/>
              </a:rPr>
              <a:t>  </a:t>
            </a:r>
            <a:r>
              <a:rPr lang="en-US" altLang="ko-KR" sz="1000" spc="-99" dirty="0" smtClean="0">
                <a:latin typeface="+mn-ea"/>
              </a:rPr>
              <a:t>- </a:t>
            </a:r>
            <a:r>
              <a:rPr lang="ko-KR" altLang="en-US" sz="1000" spc="-99" dirty="0" smtClean="0">
                <a:latin typeface="+mn-ea"/>
              </a:rPr>
              <a:t>다자녀 </a:t>
            </a:r>
            <a:r>
              <a:rPr lang="ko-KR" altLang="en-US" sz="1000" spc="-99" dirty="0">
                <a:latin typeface="+mn-ea"/>
              </a:rPr>
              <a:t>등 사전감면등록 전에 </a:t>
            </a:r>
            <a:r>
              <a:rPr lang="ko-KR" altLang="en-US" sz="1000" spc="-99" dirty="0" smtClean="0">
                <a:latin typeface="+mn-ea"/>
              </a:rPr>
              <a:t>강습</a:t>
            </a:r>
            <a:r>
              <a:rPr lang="en-US" altLang="ko-KR" sz="1000" spc="-99" dirty="0" smtClean="0">
                <a:latin typeface="+mn-ea"/>
              </a:rPr>
              <a:t> </a:t>
            </a:r>
            <a:r>
              <a:rPr lang="ko-KR" altLang="en-US" sz="1000" spc="-99" dirty="0" smtClean="0">
                <a:latin typeface="+mn-ea"/>
              </a:rPr>
              <a:t>또는 </a:t>
            </a:r>
            <a:r>
              <a:rPr lang="ko-KR" altLang="en-US" sz="1000" spc="-99" dirty="0" err="1" smtClean="0">
                <a:latin typeface="+mn-ea"/>
              </a:rPr>
              <a:t>일일이용료</a:t>
            </a:r>
            <a:r>
              <a:rPr lang="ko-KR" altLang="en-US" sz="1000" spc="-99" dirty="0" smtClean="0">
                <a:latin typeface="+mn-ea"/>
              </a:rPr>
              <a:t> </a:t>
            </a:r>
            <a:r>
              <a:rPr lang="ko-KR" altLang="en-US" sz="1000" spc="-99" dirty="0">
                <a:latin typeface="+mn-ea"/>
              </a:rPr>
              <a:t>결제한 경우 환불 </a:t>
            </a:r>
            <a:r>
              <a:rPr lang="ko-KR" altLang="en-US" sz="1000" spc="-99" dirty="0" smtClean="0">
                <a:latin typeface="+mn-ea"/>
              </a:rPr>
              <a:t>불가</a:t>
            </a:r>
            <a:endParaRPr lang="en-US" altLang="ko-KR" sz="1000" spc="-99" dirty="0" smtClean="0">
              <a:latin typeface="+mn-ea"/>
            </a:endParaRPr>
          </a:p>
          <a:p>
            <a:pPr>
              <a:lnSpc>
                <a:spcPct val="130000"/>
              </a:lnSpc>
            </a:pPr>
            <a:r>
              <a:rPr lang="en-US" altLang="ko-KR" sz="1000" spc="-99" dirty="0" smtClean="0">
                <a:latin typeface="+mn-ea"/>
              </a:rPr>
              <a:t>    (</a:t>
            </a:r>
            <a:r>
              <a:rPr lang="ko-KR" altLang="en-US" sz="1000" spc="-99" dirty="0" smtClean="0">
                <a:latin typeface="+mn-ea"/>
              </a:rPr>
              <a:t>체육시설 및 서비스 이용약관 제</a:t>
            </a:r>
            <a:r>
              <a:rPr lang="en-US" altLang="ko-KR" sz="1000" spc="-99" dirty="0" smtClean="0">
                <a:latin typeface="+mn-ea"/>
              </a:rPr>
              <a:t>17</a:t>
            </a:r>
            <a:r>
              <a:rPr lang="ko-KR" altLang="en-US" sz="1000" spc="-99" dirty="0" smtClean="0">
                <a:latin typeface="+mn-ea"/>
              </a:rPr>
              <a:t>조 </a:t>
            </a:r>
            <a:r>
              <a:rPr lang="en-US" altLang="ko-KR" sz="1000" spc="-99" dirty="0" smtClean="0">
                <a:latin typeface="+mn-ea"/>
              </a:rPr>
              <a:t>3</a:t>
            </a:r>
            <a:r>
              <a:rPr lang="ko-KR" altLang="en-US" sz="1000" spc="-99" dirty="0" smtClean="0">
                <a:latin typeface="+mn-ea"/>
              </a:rPr>
              <a:t>항</a:t>
            </a:r>
            <a:r>
              <a:rPr lang="en-US" altLang="ko-KR" sz="1000" spc="-99" dirty="0" smtClean="0">
                <a:latin typeface="+mn-ea"/>
              </a:rPr>
              <a:t>)   </a:t>
            </a:r>
          </a:p>
          <a:p>
            <a:pPr>
              <a:lnSpc>
                <a:spcPct val="130000"/>
              </a:lnSpc>
            </a:pPr>
            <a:r>
              <a:rPr lang="en-US" altLang="ko-KR" sz="800" spc="-99" dirty="0" smtClean="0">
                <a:latin typeface="+mn-ea"/>
              </a:rPr>
              <a:t>  -  </a:t>
            </a:r>
            <a:r>
              <a:rPr lang="ko-KR" altLang="en-US" sz="1000" dirty="0" smtClean="0">
                <a:latin typeface="+mn-ea"/>
              </a:rPr>
              <a:t>증빙서류 </a:t>
            </a:r>
            <a:r>
              <a:rPr lang="ko-KR" altLang="en-US" sz="1000" dirty="0">
                <a:latin typeface="+mn-ea"/>
              </a:rPr>
              <a:t>지참</a:t>
            </a:r>
            <a:r>
              <a:rPr lang="en-US" altLang="ko-KR" sz="1000" dirty="0">
                <a:latin typeface="+mn-ea"/>
              </a:rPr>
              <a:t>: </a:t>
            </a:r>
            <a:r>
              <a:rPr lang="ko-KR" altLang="en-US" sz="1000" spc="-86" dirty="0">
                <a:latin typeface="+mn-ea"/>
              </a:rPr>
              <a:t>주민등록등본 또는 가족관계증명서</a:t>
            </a:r>
            <a:r>
              <a:rPr lang="en-US" altLang="ko-KR" sz="1000" dirty="0">
                <a:latin typeface="+mn-ea"/>
              </a:rPr>
              <a:t>(</a:t>
            </a:r>
            <a:r>
              <a:rPr lang="en-US" altLang="ko-KR" sz="1000" spc="-86" dirty="0">
                <a:latin typeface="+mn-ea"/>
              </a:rPr>
              <a:t>3</a:t>
            </a:r>
            <a:r>
              <a:rPr lang="ko-KR" altLang="en-US" sz="1000" spc="-86" dirty="0">
                <a:latin typeface="+mn-ea"/>
              </a:rPr>
              <a:t>개월 이내</a:t>
            </a:r>
            <a:r>
              <a:rPr lang="en-US" altLang="ko-KR" sz="1000" spc="-86" dirty="0">
                <a:latin typeface="+mn-ea"/>
              </a:rPr>
              <a:t>), </a:t>
            </a:r>
            <a:r>
              <a:rPr lang="ko-KR" altLang="en-US" sz="1000" spc="-86" dirty="0">
                <a:latin typeface="+mn-ea"/>
              </a:rPr>
              <a:t>오시는 분 </a:t>
            </a:r>
            <a:r>
              <a:rPr lang="ko-KR" altLang="en-US" sz="1000" spc="-86" dirty="0" smtClean="0">
                <a:latin typeface="+mn-ea"/>
              </a:rPr>
              <a:t>신분증</a:t>
            </a:r>
            <a:endParaRPr lang="en-US" altLang="ko-KR" sz="1000" spc="-99" dirty="0" smtClean="0">
              <a:latin typeface="+mn-ea"/>
            </a:endParaRPr>
          </a:p>
          <a:p>
            <a:pPr>
              <a:lnSpc>
                <a:spcPct val="110000"/>
              </a:lnSpc>
            </a:pPr>
            <a:r>
              <a:rPr lang="ko-KR" altLang="en-US" sz="1000" spc="-99" dirty="0" smtClean="0">
                <a:latin typeface="+mn-ea"/>
              </a:rPr>
              <a:t>∙ </a:t>
            </a:r>
            <a:r>
              <a:rPr lang="ko-KR" altLang="en-US" sz="1000" spc="-99" dirty="0" err="1" smtClean="0">
                <a:latin typeface="+mn-ea"/>
              </a:rPr>
              <a:t>감면받고자</a:t>
            </a:r>
            <a:r>
              <a:rPr lang="ko-KR" altLang="en-US" sz="1000" spc="-99" dirty="0" smtClean="0">
                <a:latin typeface="+mn-ea"/>
              </a:rPr>
              <a:t> 하는 때에는 본인이 감면 대상임을 증명할 수 있는 서류 등을 직접 제시</a:t>
            </a:r>
            <a:endParaRPr lang="en-US" altLang="ko-KR" sz="1000" spc="-99" dirty="0" smtClean="0">
              <a:latin typeface="+mn-ea"/>
            </a:endParaRPr>
          </a:p>
          <a:p>
            <a:pPr>
              <a:lnSpc>
                <a:spcPct val="110000"/>
              </a:lnSpc>
            </a:pPr>
            <a:r>
              <a:rPr lang="en-US" altLang="ko-KR" sz="1000" spc="-99" dirty="0">
                <a:latin typeface="+mn-ea"/>
              </a:rPr>
              <a:t> </a:t>
            </a:r>
            <a:r>
              <a:rPr lang="en-US" altLang="ko-KR" sz="1000" spc="-99" dirty="0" smtClean="0">
                <a:latin typeface="+mn-ea"/>
              </a:rPr>
              <a:t> </a:t>
            </a:r>
            <a:r>
              <a:rPr lang="ko-KR" altLang="en-US" sz="1000" spc="-99" dirty="0" smtClean="0">
                <a:latin typeface="+mn-ea"/>
              </a:rPr>
              <a:t>해야 합니다</a:t>
            </a:r>
            <a:r>
              <a:rPr lang="en-US" altLang="ko-KR" sz="1000" spc="-99" dirty="0" smtClean="0">
                <a:latin typeface="+mn-ea"/>
              </a:rPr>
              <a:t>. (</a:t>
            </a:r>
            <a:r>
              <a:rPr lang="ko-KR" altLang="en-US" sz="1000" spc="-99" dirty="0" smtClean="0">
                <a:latin typeface="+mn-ea"/>
              </a:rPr>
              <a:t>의왕시 체육시설 관리 운영 조례 제 </a:t>
            </a:r>
            <a:r>
              <a:rPr lang="en-US" altLang="ko-KR" sz="1000" spc="-99" dirty="0" smtClean="0">
                <a:latin typeface="+mn-ea"/>
              </a:rPr>
              <a:t>9</a:t>
            </a:r>
            <a:r>
              <a:rPr lang="ko-KR" altLang="en-US" sz="1000" spc="-99" dirty="0" smtClean="0">
                <a:latin typeface="+mn-ea"/>
              </a:rPr>
              <a:t>조 항</a:t>
            </a:r>
            <a:r>
              <a:rPr lang="en-US" altLang="ko-KR" sz="1000" spc="-99" dirty="0" smtClean="0">
                <a:latin typeface="+mn-ea"/>
              </a:rPr>
              <a:t>)</a:t>
            </a:r>
            <a:endParaRPr lang="en-US" altLang="ko-KR" sz="200" spc="-99" dirty="0" smtClean="0">
              <a:latin typeface="+mn-ea"/>
            </a:endParaRPr>
          </a:p>
          <a:p>
            <a:pPr>
              <a:lnSpc>
                <a:spcPct val="110000"/>
              </a:lnSpc>
            </a:pPr>
            <a:endParaRPr lang="en-US" altLang="ko-KR" sz="200" b="1" spc="-99" dirty="0">
              <a:solidFill>
                <a:srgbClr val="FF0000"/>
              </a:solidFill>
              <a:latin typeface="+mn-ea"/>
            </a:endParaRPr>
          </a:p>
          <a:p>
            <a:pPr>
              <a:lnSpc>
                <a:spcPct val="110000"/>
              </a:lnSpc>
            </a:pPr>
            <a:endParaRPr lang="en-US" altLang="ko-KR" sz="800" b="1" spc="-99" dirty="0" smtClean="0">
              <a:solidFill>
                <a:srgbClr val="FF0000"/>
              </a:solidFill>
              <a:latin typeface="+mn-ea"/>
            </a:endParaRPr>
          </a:p>
          <a:p>
            <a:pPr>
              <a:lnSpc>
                <a:spcPct val="110000"/>
              </a:lnSpc>
            </a:pPr>
            <a:r>
              <a:rPr lang="en-US" altLang="ko-KR" sz="800" b="1" spc="-99" dirty="0" smtClean="0">
                <a:solidFill>
                  <a:srgbClr val="FF0000"/>
                </a:solidFill>
                <a:latin typeface="+mn-ea"/>
              </a:rPr>
              <a:t> ※ </a:t>
            </a:r>
            <a:r>
              <a:rPr lang="ko-KR" altLang="en-US" sz="800" b="1" spc="-99" dirty="0">
                <a:solidFill>
                  <a:srgbClr val="FF0000"/>
                </a:solidFill>
                <a:latin typeface="+mn-ea"/>
              </a:rPr>
              <a:t>증빙 자료 미체출 등 회원의 귀책사유로 감면을 받지 못하여 차후 관련 증빙 </a:t>
            </a:r>
            <a:r>
              <a:rPr lang="ko-KR" altLang="en-US" sz="800" b="1" spc="-99" dirty="0" smtClean="0">
                <a:solidFill>
                  <a:srgbClr val="FF0000"/>
                </a:solidFill>
                <a:latin typeface="+mn-ea"/>
              </a:rPr>
              <a:t>자료를 </a:t>
            </a:r>
            <a:r>
              <a:rPr lang="ko-KR" altLang="en-US" sz="800" b="1" spc="-99" dirty="0">
                <a:solidFill>
                  <a:srgbClr val="FF0000"/>
                </a:solidFill>
                <a:latin typeface="+mn-ea"/>
              </a:rPr>
              <a:t>제출하여 감면을 요구한 </a:t>
            </a:r>
            <a:r>
              <a:rPr lang="ko-KR" altLang="en-US" sz="800" b="1" spc="-99" dirty="0" smtClean="0">
                <a:solidFill>
                  <a:srgbClr val="FF0000"/>
                </a:solidFill>
                <a:latin typeface="+mn-ea"/>
              </a:rPr>
              <a:t>  </a:t>
            </a:r>
            <a:endParaRPr lang="en-US" altLang="ko-KR" sz="800" b="1" spc="-99" dirty="0" smtClean="0">
              <a:solidFill>
                <a:srgbClr val="FF0000"/>
              </a:solidFill>
              <a:latin typeface="+mn-ea"/>
            </a:endParaRPr>
          </a:p>
          <a:p>
            <a:pPr>
              <a:lnSpc>
                <a:spcPct val="110000"/>
              </a:lnSpc>
            </a:pPr>
            <a:r>
              <a:rPr lang="en-US" altLang="ko-KR" sz="800" b="1" spc="-99" dirty="0">
                <a:solidFill>
                  <a:srgbClr val="FF0000"/>
                </a:solidFill>
                <a:latin typeface="+mn-ea"/>
              </a:rPr>
              <a:t> </a:t>
            </a:r>
            <a:r>
              <a:rPr lang="en-US" altLang="ko-KR" sz="800" b="1" spc="-99" dirty="0" smtClean="0">
                <a:solidFill>
                  <a:srgbClr val="FF0000"/>
                </a:solidFill>
                <a:latin typeface="+mn-ea"/>
              </a:rPr>
              <a:t>   </a:t>
            </a:r>
            <a:r>
              <a:rPr lang="ko-KR" altLang="en-US" sz="800" b="1" spc="-99" dirty="0" smtClean="0">
                <a:solidFill>
                  <a:srgbClr val="FF0000"/>
                </a:solidFill>
                <a:latin typeface="+mn-ea"/>
              </a:rPr>
              <a:t>경우에는 </a:t>
            </a:r>
            <a:r>
              <a:rPr lang="ko-KR" altLang="en-US" sz="800" b="1" spc="-99" dirty="0">
                <a:solidFill>
                  <a:srgbClr val="FF0000"/>
                </a:solidFill>
                <a:latin typeface="+mn-ea"/>
              </a:rPr>
              <a:t>지나간 기간 모두에 대하여 이를 </a:t>
            </a:r>
            <a:r>
              <a:rPr lang="ko-KR" altLang="en-US" sz="800" b="1" spc="-99" dirty="0" smtClean="0">
                <a:solidFill>
                  <a:srgbClr val="FF0000"/>
                </a:solidFill>
                <a:latin typeface="+mn-ea"/>
              </a:rPr>
              <a:t>소급하지 </a:t>
            </a:r>
            <a:r>
              <a:rPr lang="ko-KR" altLang="en-US" sz="800" b="1" spc="-99" dirty="0">
                <a:solidFill>
                  <a:srgbClr val="FF0000"/>
                </a:solidFill>
                <a:latin typeface="+mn-ea"/>
              </a:rPr>
              <a:t>아니합니다</a:t>
            </a:r>
            <a:r>
              <a:rPr lang="en-US" altLang="ko-KR" sz="800" b="1" spc="-99" dirty="0">
                <a:solidFill>
                  <a:srgbClr val="FF0000"/>
                </a:solidFill>
                <a:latin typeface="+mn-ea"/>
              </a:rPr>
              <a:t>. [</a:t>
            </a:r>
            <a:r>
              <a:rPr lang="ko-KR" altLang="en-US" sz="800" b="1" spc="-99" dirty="0">
                <a:solidFill>
                  <a:srgbClr val="FF0000"/>
                </a:solidFill>
                <a:latin typeface="+mn-ea"/>
              </a:rPr>
              <a:t>이용약관 제</a:t>
            </a:r>
            <a:r>
              <a:rPr lang="en-US" altLang="ko-KR" sz="800" b="1" spc="-99" dirty="0">
                <a:solidFill>
                  <a:srgbClr val="FF0000"/>
                </a:solidFill>
                <a:latin typeface="+mn-ea"/>
              </a:rPr>
              <a:t>17</a:t>
            </a:r>
            <a:r>
              <a:rPr lang="ko-KR" altLang="en-US" sz="800" b="1" spc="-99" dirty="0">
                <a:solidFill>
                  <a:srgbClr val="FF0000"/>
                </a:solidFill>
                <a:latin typeface="+mn-ea"/>
              </a:rPr>
              <a:t>조</a:t>
            </a:r>
            <a:r>
              <a:rPr lang="en-US" altLang="ko-KR" sz="800" b="1" spc="-99" dirty="0">
                <a:solidFill>
                  <a:srgbClr val="FF0000"/>
                </a:solidFill>
                <a:latin typeface="+mn-ea"/>
              </a:rPr>
              <a:t>]</a:t>
            </a:r>
          </a:p>
        </p:txBody>
      </p:sp>
      <p:sp>
        <p:nvSpPr>
          <p:cNvPr id="95" name="직사각형 94"/>
          <p:cNvSpPr/>
          <p:nvPr/>
        </p:nvSpPr>
        <p:spPr>
          <a:xfrm>
            <a:off x="4897514" y="7056903"/>
            <a:ext cx="4569931" cy="4333133"/>
          </a:xfrm>
          <a:prstGeom prst="rect">
            <a:avLst/>
          </a:prstGeom>
          <a:ln w="3175">
            <a:solidFill>
              <a:srgbClr val="5F2888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 sz="1052" dirty="0"/>
          </a:p>
        </p:txBody>
      </p:sp>
      <p:sp>
        <p:nvSpPr>
          <p:cNvPr id="99" name="직사각형 98"/>
          <p:cNvSpPr/>
          <p:nvPr/>
        </p:nvSpPr>
        <p:spPr>
          <a:xfrm>
            <a:off x="4929007" y="7354935"/>
            <a:ext cx="913688" cy="224370"/>
          </a:xfrm>
          <a:prstGeom prst="rect">
            <a:avLst/>
          </a:prstGeom>
          <a:solidFill>
            <a:srgbClr val="9C5BCD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1200" b="1" spc="-62" dirty="0"/>
              <a:t>환불절차</a:t>
            </a:r>
          </a:p>
        </p:txBody>
      </p:sp>
      <p:sp>
        <p:nvSpPr>
          <p:cNvPr id="100" name="직사각형 99"/>
          <p:cNvSpPr/>
          <p:nvPr/>
        </p:nvSpPr>
        <p:spPr>
          <a:xfrm>
            <a:off x="4929007" y="8439233"/>
            <a:ext cx="1747340" cy="253541"/>
          </a:xfrm>
          <a:prstGeom prst="rect">
            <a:avLst/>
          </a:prstGeom>
          <a:solidFill>
            <a:srgbClr val="9C5BCD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1200" b="1" spc="-62" dirty="0"/>
              <a:t>현장방문 환불 구비서류</a:t>
            </a:r>
          </a:p>
        </p:txBody>
      </p:sp>
      <p:sp>
        <p:nvSpPr>
          <p:cNvPr id="101" name="TextBox 100"/>
          <p:cNvSpPr txBox="1"/>
          <p:nvPr/>
        </p:nvSpPr>
        <p:spPr>
          <a:xfrm>
            <a:off x="4885991" y="7571180"/>
            <a:ext cx="4204690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ko-KR" altLang="en-US" sz="1000" spc="-74" dirty="0">
                <a:latin typeface="+mn-ea"/>
              </a:rPr>
              <a:t>∙ 의왕도시공사 홈페이지에서 강습취소 신청</a:t>
            </a:r>
            <a:endParaRPr lang="en-US" altLang="ko-KR" sz="1000" spc="-74" dirty="0">
              <a:latin typeface="+mn-ea"/>
            </a:endParaRPr>
          </a:p>
          <a:p>
            <a:pPr>
              <a:lnSpc>
                <a:spcPct val="110000"/>
              </a:lnSpc>
            </a:pPr>
            <a:r>
              <a:rPr lang="en-US" altLang="ko-KR" sz="1000" spc="-74" dirty="0">
                <a:latin typeface="+mn-ea"/>
              </a:rPr>
              <a:t>  (</a:t>
            </a:r>
            <a:r>
              <a:rPr lang="ko-KR" altLang="en-US" sz="1000" spc="-74" dirty="0">
                <a:latin typeface="+mn-ea"/>
              </a:rPr>
              <a:t>로그인 → 마이페이지 → 수강 환불 신청 → 환불할 강좌선택 → </a:t>
            </a:r>
            <a:r>
              <a:rPr lang="ko-KR" altLang="en-US" sz="1000" spc="-74" dirty="0" smtClean="0">
                <a:latin typeface="+mn-ea"/>
              </a:rPr>
              <a:t>환불신청</a:t>
            </a:r>
            <a:r>
              <a:rPr lang="en-US" altLang="ko-KR" sz="1000" spc="-74" dirty="0" smtClean="0">
                <a:latin typeface="+mn-ea"/>
              </a:rPr>
              <a:t>)</a:t>
            </a:r>
            <a:endParaRPr lang="en-US" altLang="ko-KR" sz="1000" spc="-74" dirty="0">
              <a:latin typeface="+mn-ea"/>
            </a:endParaRPr>
          </a:p>
          <a:p>
            <a:pPr>
              <a:lnSpc>
                <a:spcPct val="130000"/>
              </a:lnSpc>
            </a:pPr>
            <a:r>
              <a:rPr lang="ko-KR" altLang="en-US" sz="1000" spc="-74" dirty="0">
                <a:latin typeface="+mn-ea"/>
              </a:rPr>
              <a:t>∙ 현장 방문하여 강습취소 신청서 작성</a:t>
            </a:r>
            <a:endParaRPr lang="en-US" altLang="ko-KR" sz="1000" spc="-74" dirty="0">
              <a:latin typeface="+mn-ea"/>
            </a:endParaRPr>
          </a:p>
          <a:p>
            <a:pPr>
              <a:lnSpc>
                <a:spcPct val="110000"/>
              </a:lnSpc>
            </a:pPr>
            <a:r>
              <a:rPr lang="en-US" altLang="ko-KR" sz="1000" spc="-74" dirty="0">
                <a:latin typeface="+mn-ea"/>
              </a:rPr>
              <a:t>  (</a:t>
            </a:r>
            <a:r>
              <a:rPr lang="ko-KR" altLang="en-US" sz="1000" spc="-74" dirty="0">
                <a:latin typeface="+mn-ea"/>
              </a:rPr>
              <a:t>회원증 및 신분증 지참 </a:t>
            </a:r>
            <a:r>
              <a:rPr lang="en-US" altLang="ko-KR" sz="1000" spc="-74" dirty="0">
                <a:latin typeface="+mn-ea"/>
              </a:rPr>
              <a:t>/ </a:t>
            </a:r>
            <a:r>
              <a:rPr lang="ko-KR" altLang="en-US" sz="1000" spc="-74" dirty="0">
                <a:latin typeface="+mn-ea"/>
              </a:rPr>
              <a:t>가족대리 신청 가능</a:t>
            </a:r>
            <a:r>
              <a:rPr lang="en-US" altLang="ko-KR" sz="1000" spc="-74" dirty="0">
                <a:latin typeface="+mn-ea"/>
              </a:rPr>
              <a:t>)</a:t>
            </a:r>
          </a:p>
        </p:txBody>
      </p:sp>
      <p:sp>
        <p:nvSpPr>
          <p:cNvPr id="102" name="TextBox 101"/>
          <p:cNvSpPr txBox="1"/>
          <p:nvPr/>
        </p:nvSpPr>
        <p:spPr>
          <a:xfrm>
            <a:off x="4887420" y="8705419"/>
            <a:ext cx="4546661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ko-KR" altLang="en-US" sz="1000" b="1" spc="-86" dirty="0">
                <a:latin typeface="+mn-ea"/>
              </a:rPr>
              <a:t>∙</a:t>
            </a:r>
            <a:r>
              <a:rPr lang="ko-KR" altLang="en-US" sz="1000" b="1" spc="-86" dirty="0">
                <a:solidFill>
                  <a:schemeClr val="accent5"/>
                </a:solidFill>
                <a:latin typeface="+mn-ea"/>
              </a:rPr>
              <a:t> 본 인  접 수 </a:t>
            </a:r>
            <a:r>
              <a:rPr lang="en-US" altLang="ko-KR" sz="1000" b="1" spc="-86" dirty="0">
                <a:solidFill>
                  <a:schemeClr val="accent5"/>
                </a:solidFill>
                <a:latin typeface="+mn-ea"/>
              </a:rPr>
              <a:t>: </a:t>
            </a:r>
            <a:r>
              <a:rPr lang="ko-KR" altLang="en-US" sz="1000" spc="-86" dirty="0">
                <a:latin typeface="+mn-ea"/>
              </a:rPr>
              <a:t>환불 신청서 작성 </a:t>
            </a:r>
            <a:endParaRPr lang="en-US" altLang="ko-KR" sz="1000" spc="-86" dirty="0" smtClean="0">
              <a:latin typeface="+mn-ea"/>
            </a:endParaRPr>
          </a:p>
          <a:p>
            <a:pPr>
              <a:lnSpc>
                <a:spcPct val="110000"/>
              </a:lnSpc>
            </a:pPr>
            <a:r>
              <a:rPr lang="ko-KR" altLang="en-US" sz="1000" b="1" spc="-86" dirty="0" smtClean="0">
                <a:latin typeface="+mn-ea"/>
              </a:rPr>
              <a:t>∙</a:t>
            </a:r>
            <a:r>
              <a:rPr lang="ko-KR" altLang="en-US" sz="1000" b="1" spc="-86" dirty="0" smtClean="0">
                <a:solidFill>
                  <a:schemeClr val="accent5"/>
                </a:solidFill>
                <a:latin typeface="+mn-ea"/>
              </a:rPr>
              <a:t> </a:t>
            </a:r>
            <a:r>
              <a:rPr lang="ko-KR" altLang="en-US" sz="1000" b="1" spc="-86" dirty="0">
                <a:solidFill>
                  <a:schemeClr val="accent5"/>
                </a:solidFill>
                <a:latin typeface="+mn-ea"/>
              </a:rPr>
              <a:t>대리인 접수 </a:t>
            </a:r>
            <a:r>
              <a:rPr lang="en-US" altLang="ko-KR" sz="1000" b="1" spc="-86" dirty="0">
                <a:solidFill>
                  <a:schemeClr val="accent5"/>
                </a:solidFill>
                <a:latin typeface="+mn-ea"/>
              </a:rPr>
              <a:t>: </a:t>
            </a:r>
            <a:r>
              <a:rPr lang="ko-KR" altLang="en-US" sz="1000" spc="-86" dirty="0" smtClean="0">
                <a:latin typeface="+mn-ea"/>
              </a:rPr>
              <a:t>환불 신청서 </a:t>
            </a:r>
            <a:r>
              <a:rPr lang="ko-KR" altLang="en-US" sz="1000" spc="-86" dirty="0">
                <a:latin typeface="+mn-ea"/>
              </a:rPr>
              <a:t>작성</a:t>
            </a:r>
            <a:r>
              <a:rPr lang="en-US" altLang="ko-KR" sz="1000" spc="-86" dirty="0">
                <a:latin typeface="+mn-ea"/>
              </a:rPr>
              <a:t>, </a:t>
            </a:r>
            <a:r>
              <a:rPr lang="ko-KR" altLang="en-US" sz="1000" spc="-86" dirty="0" smtClean="0">
                <a:latin typeface="+mn-ea"/>
              </a:rPr>
              <a:t>환불계좌</a:t>
            </a:r>
            <a:r>
              <a:rPr lang="en-US" altLang="ko-KR" sz="1000" spc="-86" dirty="0" smtClean="0">
                <a:latin typeface="+mn-ea"/>
              </a:rPr>
              <a:t>, </a:t>
            </a:r>
            <a:r>
              <a:rPr lang="ko-KR" altLang="en-US" sz="1000" spc="-86" dirty="0" smtClean="0">
                <a:latin typeface="+mn-ea"/>
              </a:rPr>
              <a:t>회원 </a:t>
            </a:r>
            <a:r>
              <a:rPr lang="ko-KR" altLang="en-US" sz="1000" spc="-86" dirty="0">
                <a:latin typeface="+mn-ea"/>
              </a:rPr>
              <a:t>가족관계 </a:t>
            </a:r>
            <a:r>
              <a:rPr lang="ko-KR" altLang="en-US" sz="1000" spc="-86" dirty="0" smtClean="0">
                <a:latin typeface="+mn-ea"/>
              </a:rPr>
              <a:t>증빙서류</a:t>
            </a:r>
            <a:endParaRPr lang="en-US" altLang="ko-KR" sz="1000" spc="-86" dirty="0">
              <a:latin typeface="+mn-ea"/>
            </a:endParaRPr>
          </a:p>
          <a:p>
            <a:pPr>
              <a:lnSpc>
                <a:spcPct val="110000"/>
              </a:lnSpc>
            </a:pPr>
            <a:r>
              <a:rPr lang="en-US" altLang="ko-KR" sz="1000" b="1" spc="-86" dirty="0" smtClean="0">
                <a:solidFill>
                  <a:srgbClr val="FF0000"/>
                </a:solidFill>
                <a:latin typeface="+mn-ea"/>
              </a:rPr>
              <a:t>  </a:t>
            </a:r>
            <a:r>
              <a:rPr lang="en-US" altLang="ko-KR" sz="100" b="1" spc="-86" dirty="0" smtClean="0">
                <a:solidFill>
                  <a:srgbClr val="FF0000"/>
                </a:solidFill>
                <a:latin typeface="+mn-ea"/>
              </a:rPr>
              <a:t>   </a:t>
            </a:r>
            <a:r>
              <a:rPr lang="en-US" altLang="ko-KR" sz="1000" dirty="0" smtClean="0">
                <a:latin typeface="+mn-ea"/>
              </a:rPr>
              <a:t>[</a:t>
            </a:r>
            <a:r>
              <a:rPr lang="ko-KR" altLang="en-US" sz="1000" dirty="0">
                <a:latin typeface="+mn-ea"/>
              </a:rPr>
              <a:t>증빙서류 </a:t>
            </a:r>
            <a:r>
              <a:rPr lang="en-US" altLang="ko-KR" sz="1000" dirty="0" smtClean="0">
                <a:latin typeface="+mn-ea"/>
              </a:rPr>
              <a:t>: </a:t>
            </a:r>
            <a:r>
              <a:rPr lang="ko-KR" altLang="en-US" sz="1000" spc="-86" dirty="0">
                <a:latin typeface="+mn-ea"/>
              </a:rPr>
              <a:t>주민등록등본 또는 가족관계증명서</a:t>
            </a:r>
            <a:r>
              <a:rPr lang="en-US" altLang="ko-KR" sz="1000" dirty="0">
                <a:latin typeface="+mn-ea"/>
              </a:rPr>
              <a:t>(</a:t>
            </a:r>
            <a:r>
              <a:rPr lang="en-US" altLang="ko-KR" sz="1000" spc="-86" dirty="0">
                <a:latin typeface="+mn-ea"/>
              </a:rPr>
              <a:t>3</a:t>
            </a:r>
            <a:r>
              <a:rPr lang="ko-KR" altLang="en-US" sz="1000" spc="-86" dirty="0">
                <a:latin typeface="+mn-ea"/>
              </a:rPr>
              <a:t>개월 이내</a:t>
            </a:r>
            <a:r>
              <a:rPr lang="en-US" altLang="ko-KR" sz="1000" spc="-86" dirty="0">
                <a:latin typeface="+mn-ea"/>
              </a:rPr>
              <a:t>), </a:t>
            </a:r>
            <a:r>
              <a:rPr lang="ko-KR" altLang="en-US" sz="1000" spc="-86" dirty="0">
                <a:latin typeface="+mn-ea"/>
              </a:rPr>
              <a:t>오시는 분 신분증</a:t>
            </a:r>
            <a:r>
              <a:rPr lang="en-US" altLang="ko-KR" sz="1000" spc="-86" dirty="0">
                <a:latin typeface="+mn-ea"/>
              </a:rPr>
              <a:t>]</a:t>
            </a:r>
          </a:p>
        </p:txBody>
      </p:sp>
      <p:sp>
        <p:nvSpPr>
          <p:cNvPr id="103" name="직사각형 102"/>
          <p:cNvSpPr/>
          <p:nvPr/>
        </p:nvSpPr>
        <p:spPr>
          <a:xfrm>
            <a:off x="4936441" y="9346606"/>
            <a:ext cx="917867" cy="226137"/>
          </a:xfrm>
          <a:prstGeom prst="rect">
            <a:avLst/>
          </a:prstGeom>
          <a:solidFill>
            <a:srgbClr val="9C5BCD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1200" b="1" spc="-62" dirty="0"/>
              <a:t>환</a:t>
            </a:r>
            <a:r>
              <a:rPr lang="ko-KR" altLang="en-US" sz="1200" b="1" spc="-62" dirty="0" smtClean="0"/>
              <a:t>불기준</a:t>
            </a:r>
            <a:endParaRPr lang="ko-KR" altLang="en-US" sz="1200" b="1" spc="-62" dirty="0"/>
          </a:p>
        </p:txBody>
      </p:sp>
      <p:sp>
        <p:nvSpPr>
          <p:cNvPr id="107" name="TextBox 106"/>
          <p:cNvSpPr txBox="1"/>
          <p:nvPr/>
        </p:nvSpPr>
        <p:spPr>
          <a:xfrm>
            <a:off x="4885991" y="9572743"/>
            <a:ext cx="4396585" cy="18312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ko-KR" altLang="en-US" sz="1000" spc="-74" dirty="0">
                <a:latin typeface="+mn-ea"/>
              </a:rPr>
              <a:t>∙ 결제 당일 취소 시 전액 </a:t>
            </a:r>
            <a:r>
              <a:rPr lang="ko-KR" altLang="en-US" sz="1000" spc="-74" dirty="0" smtClean="0">
                <a:latin typeface="+mn-ea"/>
              </a:rPr>
              <a:t>환불</a:t>
            </a:r>
            <a:endParaRPr lang="en-US" altLang="ko-KR" sz="1000" spc="-74" dirty="0" smtClean="0">
              <a:latin typeface="+mn-ea"/>
            </a:endParaRPr>
          </a:p>
          <a:p>
            <a:pPr>
              <a:lnSpc>
                <a:spcPct val="110000"/>
              </a:lnSpc>
            </a:pPr>
            <a:r>
              <a:rPr lang="ko-KR" altLang="en-US" sz="1000" b="1" spc="-74" dirty="0" smtClean="0">
                <a:latin typeface="+mn-ea"/>
              </a:rPr>
              <a:t>∙ </a:t>
            </a:r>
            <a:r>
              <a:rPr lang="ko-KR" altLang="en-US" sz="1000" b="1" spc="-74" dirty="0">
                <a:solidFill>
                  <a:schemeClr val="accent5"/>
                </a:solidFill>
                <a:latin typeface="+mn-ea"/>
              </a:rPr>
              <a:t>결제한 다음날 </a:t>
            </a:r>
            <a:r>
              <a:rPr lang="en-US" altLang="ko-KR" sz="1000" b="1" spc="-74" dirty="0">
                <a:solidFill>
                  <a:schemeClr val="accent5"/>
                </a:solidFill>
                <a:latin typeface="+mn-ea"/>
              </a:rPr>
              <a:t>~ </a:t>
            </a:r>
            <a:r>
              <a:rPr lang="ko-KR" altLang="en-US" sz="1000" b="1" spc="-74" dirty="0">
                <a:solidFill>
                  <a:schemeClr val="accent5"/>
                </a:solidFill>
                <a:latin typeface="+mn-ea"/>
              </a:rPr>
              <a:t>강습 개시일 이전 </a:t>
            </a:r>
            <a:r>
              <a:rPr lang="en-US" altLang="ko-KR" sz="1000" b="1" spc="-74" dirty="0">
                <a:solidFill>
                  <a:schemeClr val="accent5"/>
                </a:solidFill>
                <a:latin typeface="+mn-ea"/>
              </a:rPr>
              <a:t>: </a:t>
            </a:r>
            <a:r>
              <a:rPr lang="ko-KR" altLang="en-US" sz="1000" spc="-74" dirty="0">
                <a:latin typeface="+mn-ea"/>
              </a:rPr>
              <a:t>총 결제금액의 </a:t>
            </a:r>
            <a:r>
              <a:rPr lang="en-US" altLang="ko-KR" sz="1000" spc="-74" dirty="0">
                <a:latin typeface="+mn-ea"/>
              </a:rPr>
              <a:t>10% (</a:t>
            </a:r>
            <a:r>
              <a:rPr lang="ko-KR" altLang="en-US" sz="1000" spc="-74" dirty="0">
                <a:latin typeface="+mn-ea"/>
              </a:rPr>
              <a:t>위약금</a:t>
            </a:r>
            <a:r>
              <a:rPr lang="en-US" altLang="ko-KR" sz="1000" spc="-74" dirty="0">
                <a:latin typeface="+mn-ea"/>
              </a:rPr>
              <a:t>) </a:t>
            </a:r>
            <a:r>
              <a:rPr lang="ko-KR" altLang="en-US" sz="1000" spc="-74" dirty="0">
                <a:latin typeface="+mn-ea"/>
              </a:rPr>
              <a:t>공제 </a:t>
            </a:r>
            <a:endParaRPr lang="en-US" altLang="ko-KR" sz="1000" spc="-74" dirty="0">
              <a:latin typeface="+mn-ea"/>
            </a:endParaRPr>
          </a:p>
          <a:p>
            <a:pPr>
              <a:lnSpc>
                <a:spcPct val="130000"/>
              </a:lnSpc>
            </a:pPr>
            <a:r>
              <a:rPr lang="ko-KR" altLang="en-US" sz="1000" b="1" spc="-74" dirty="0">
                <a:latin typeface="+mn-ea"/>
              </a:rPr>
              <a:t>∙</a:t>
            </a:r>
            <a:r>
              <a:rPr lang="ko-KR" altLang="en-US" sz="1000" b="1" spc="-74" dirty="0">
                <a:solidFill>
                  <a:schemeClr val="accent5"/>
                </a:solidFill>
                <a:latin typeface="+mn-ea"/>
              </a:rPr>
              <a:t> 강습 개시일 이후 </a:t>
            </a:r>
            <a:r>
              <a:rPr lang="en-US" altLang="ko-KR" sz="1000" b="1" spc="-74" dirty="0">
                <a:solidFill>
                  <a:schemeClr val="accent5"/>
                </a:solidFill>
                <a:latin typeface="+mn-ea"/>
              </a:rPr>
              <a:t>: </a:t>
            </a:r>
            <a:r>
              <a:rPr lang="ko-KR" altLang="en-US" sz="1000" spc="-74" dirty="0" err="1" smtClean="0">
                <a:latin typeface="+mn-ea"/>
              </a:rPr>
              <a:t>취소일까지의</a:t>
            </a:r>
            <a:r>
              <a:rPr lang="ko-KR" altLang="en-US" sz="1000" spc="-74" dirty="0" smtClean="0">
                <a:latin typeface="+mn-ea"/>
              </a:rPr>
              <a:t> </a:t>
            </a:r>
            <a:r>
              <a:rPr lang="ko-KR" altLang="en-US" sz="1000" spc="-74" dirty="0">
                <a:latin typeface="+mn-ea"/>
              </a:rPr>
              <a:t>이용 일수에 해당하는 금액과 </a:t>
            </a:r>
            <a:endParaRPr lang="en-US" altLang="ko-KR" sz="1000" spc="-74" dirty="0" smtClean="0">
              <a:latin typeface="+mn-ea"/>
            </a:endParaRPr>
          </a:p>
          <a:p>
            <a:pPr>
              <a:lnSpc>
                <a:spcPct val="130000"/>
              </a:lnSpc>
            </a:pPr>
            <a:r>
              <a:rPr lang="en-US" altLang="ko-KR" sz="1000" spc="-74" dirty="0">
                <a:latin typeface="+mn-ea"/>
              </a:rPr>
              <a:t> </a:t>
            </a:r>
            <a:r>
              <a:rPr lang="en-US" altLang="ko-KR" sz="1000" spc="-74" dirty="0" smtClean="0">
                <a:latin typeface="+mn-ea"/>
              </a:rPr>
              <a:t>                             </a:t>
            </a:r>
            <a:r>
              <a:rPr lang="ko-KR" altLang="en-US" sz="1000" spc="-74" dirty="0" smtClean="0">
                <a:latin typeface="+mn-ea"/>
              </a:rPr>
              <a:t>총 </a:t>
            </a:r>
            <a:r>
              <a:rPr lang="ko-KR" altLang="en-US" sz="1000" spc="-74" dirty="0">
                <a:latin typeface="+mn-ea"/>
              </a:rPr>
              <a:t>결제 </a:t>
            </a:r>
            <a:r>
              <a:rPr lang="ko-KR" altLang="en-US" sz="1000" spc="-74" dirty="0" smtClean="0">
                <a:latin typeface="+mn-ea"/>
              </a:rPr>
              <a:t>금액의 </a:t>
            </a:r>
            <a:r>
              <a:rPr lang="en-US" altLang="ko-KR" sz="1000" spc="-74" dirty="0">
                <a:latin typeface="+mn-ea"/>
              </a:rPr>
              <a:t>10% (</a:t>
            </a:r>
            <a:r>
              <a:rPr lang="ko-KR" altLang="en-US" sz="1000" spc="-74" dirty="0">
                <a:latin typeface="+mn-ea"/>
              </a:rPr>
              <a:t>위약금</a:t>
            </a:r>
            <a:r>
              <a:rPr lang="en-US" altLang="ko-KR" sz="1000" spc="-74" dirty="0">
                <a:latin typeface="+mn-ea"/>
              </a:rPr>
              <a:t>) </a:t>
            </a:r>
            <a:r>
              <a:rPr lang="ko-KR" altLang="en-US" sz="1000" spc="-74" dirty="0">
                <a:latin typeface="+mn-ea"/>
              </a:rPr>
              <a:t>공제</a:t>
            </a:r>
            <a:endParaRPr lang="en-US" altLang="ko-KR" sz="1000" spc="-74" dirty="0">
              <a:latin typeface="+mn-ea"/>
            </a:endParaRPr>
          </a:p>
          <a:p>
            <a:pPr>
              <a:lnSpc>
                <a:spcPct val="130000"/>
              </a:lnSpc>
            </a:pPr>
            <a:r>
              <a:rPr lang="ko-KR" altLang="en-US" sz="1000" spc="-74" dirty="0">
                <a:latin typeface="+mn-ea"/>
              </a:rPr>
              <a:t>∙ 결제카드 변경</a:t>
            </a:r>
            <a:r>
              <a:rPr lang="en-US" altLang="ko-KR" sz="1000" spc="-74" dirty="0">
                <a:latin typeface="+mn-ea"/>
              </a:rPr>
              <a:t>, </a:t>
            </a:r>
            <a:r>
              <a:rPr lang="ko-KR" altLang="en-US" sz="1000" spc="-74" dirty="0">
                <a:latin typeface="+mn-ea"/>
              </a:rPr>
              <a:t>결제 취소 및 할부 개월 변경은 </a:t>
            </a:r>
            <a:r>
              <a:rPr lang="ko-KR" altLang="en-US" sz="1000" b="1" spc="-74" dirty="0" smtClean="0">
                <a:solidFill>
                  <a:srgbClr val="FF0000"/>
                </a:solidFill>
                <a:latin typeface="+mn-ea"/>
              </a:rPr>
              <a:t>결제한 </a:t>
            </a:r>
            <a:r>
              <a:rPr lang="ko-KR" altLang="en-US" sz="1000" b="1" spc="-74" dirty="0">
                <a:solidFill>
                  <a:srgbClr val="FF0000"/>
                </a:solidFill>
                <a:latin typeface="+mn-ea"/>
              </a:rPr>
              <a:t>당일</a:t>
            </a:r>
            <a:r>
              <a:rPr lang="en-US" altLang="ko-KR" sz="1000" spc="-74" dirty="0">
                <a:latin typeface="+mn-ea"/>
              </a:rPr>
              <a:t>(21:00</a:t>
            </a:r>
            <a:r>
              <a:rPr lang="ko-KR" altLang="en-US" sz="1000" spc="-74" dirty="0">
                <a:latin typeface="+mn-ea"/>
              </a:rPr>
              <a:t>까지</a:t>
            </a:r>
            <a:r>
              <a:rPr lang="en-US" altLang="ko-KR" sz="1000" spc="-74" dirty="0">
                <a:latin typeface="+mn-ea"/>
              </a:rPr>
              <a:t>)</a:t>
            </a:r>
            <a:r>
              <a:rPr lang="ko-KR" altLang="en-US" sz="1000" spc="-74" dirty="0">
                <a:latin typeface="+mn-ea"/>
              </a:rPr>
              <a:t>만 </a:t>
            </a:r>
            <a:r>
              <a:rPr lang="ko-KR" altLang="en-US" sz="1000" spc="-74" dirty="0" smtClean="0">
                <a:latin typeface="+mn-ea"/>
              </a:rPr>
              <a:t>가능</a:t>
            </a:r>
            <a:endParaRPr lang="en-US" altLang="ko-KR" sz="1000" spc="-74" dirty="0">
              <a:latin typeface="+mn-ea"/>
            </a:endParaRPr>
          </a:p>
          <a:p>
            <a:pPr>
              <a:lnSpc>
                <a:spcPct val="130000"/>
              </a:lnSpc>
            </a:pPr>
            <a:r>
              <a:rPr lang="ko-KR" altLang="en-US" sz="1000" spc="-74" dirty="0" smtClean="0">
                <a:latin typeface="+mn-ea"/>
              </a:rPr>
              <a:t>∙ </a:t>
            </a:r>
            <a:r>
              <a:rPr lang="ko-KR" altLang="en-US" sz="1000" spc="-74" dirty="0">
                <a:latin typeface="+mn-ea"/>
              </a:rPr>
              <a:t>당일 접수에 대한 결제 취소 이외에는 계좌이체로 </a:t>
            </a:r>
            <a:r>
              <a:rPr lang="ko-KR" altLang="en-US" sz="1000" spc="-74" dirty="0" smtClean="0">
                <a:latin typeface="+mn-ea"/>
              </a:rPr>
              <a:t>환불처리</a:t>
            </a:r>
            <a:r>
              <a:rPr lang="en-US" altLang="ko-KR" sz="1000" spc="-74" dirty="0" smtClean="0">
                <a:latin typeface="+mn-ea"/>
              </a:rPr>
              <a:t>.</a:t>
            </a:r>
            <a:endParaRPr lang="en-US" altLang="ko-KR" sz="1000" spc="-74" dirty="0">
              <a:latin typeface="+mn-ea"/>
            </a:endParaRPr>
          </a:p>
          <a:p>
            <a:pPr>
              <a:lnSpc>
                <a:spcPct val="130000"/>
              </a:lnSpc>
            </a:pPr>
            <a:r>
              <a:rPr lang="ko-KR" altLang="en-US" sz="1000" spc="-86" dirty="0">
                <a:latin typeface="+mn-ea"/>
              </a:rPr>
              <a:t>∙ 환불금액은 환불 신청서 제출일 </a:t>
            </a:r>
            <a:r>
              <a:rPr lang="ko-KR" altLang="en-US" sz="1000" spc="-86" dirty="0" smtClean="0">
                <a:latin typeface="+mn-ea"/>
              </a:rPr>
              <a:t>다음날 기준으로 처리</a:t>
            </a:r>
            <a:endParaRPr lang="en-US" altLang="ko-KR" sz="1000" spc="-86" dirty="0" smtClean="0">
              <a:latin typeface="+mn-ea"/>
            </a:endParaRPr>
          </a:p>
          <a:p>
            <a:pPr>
              <a:lnSpc>
                <a:spcPct val="130000"/>
              </a:lnSpc>
            </a:pPr>
            <a:r>
              <a:rPr lang="ko-KR" altLang="en-US" sz="1000" spc="-86" dirty="0" smtClean="0">
                <a:latin typeface="+mn-ea"/>
              </a:rPr>
              <a:t>∙ 프로그램 폐강</a:t>
            </a:r>
            <a:r>
              <a:rPr lang="en-US" altLang="ko-KR" sz="1000" spc="-86" dirty="0" smtClean="0">
                <a:latin typeface="+mn-ea"/>
              </a:rPr>
              <a:t>, </a:t>
            </a:r>
            <a:r>
              <a:rPr lang="ko-KR" altLang="en-US" sz="1000" spc="-86" dirty="0" smtClean="0">
                <a:latin typeface="+mn-ea"/>
              </a:rPr>
              <a:t>대관으로 인한 환불은 담당자 일괄 환불 진행</a:t>
            </a:r>
            <a:endParaRPr lang="en-US" altLang="ko-KR" sz="1000" spc="-86" dirty="0" smtClean="0">
              <a:latin typeface="+mn-ea"/>
            </a:endParaRPr>
          </a:p>
          <a:p>
            <a:pPr>
              <a:lnSpc>
                <a:spcPct val="130000"/>
              </a:lnSpc>
            </a:pPr>
            <a:r>
              <a:rPr lang="en-US" altLang="ko-KR" sz="1000" spc="-86" dirty="0" smtClean="0">
                <a:latin typeface="+mn-ea"/>
              </a:rPr>
              <a:t>  (</a:t>
            </a:r>
            <a:r>
              <a:rPr lang="ko-KR" altLang="en-US" sz="1000" spc="-86" dirty="0" err="1" smtClean="0">
                <a:latin typeface="+mn-ea"/>
              </a:rPr>
              <a:t>나의정보관리</a:t>
            </a:r>
            <a:r>
              <a:rPr lang="en-US" altLang="ko-KR" sz="1000" spc="-86" dirty="0">
                <a:latin typeface="+mn-ea"/>
              </a:rPr>
              <a:t> </a:t>
            </a:r>
            <a:r>
              <a:rPr lang="en-US" altLang="ko-KR" sz="1000" spc="-86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→</a:t>
            </a:r>
            <a:r>
              <a:rPr lang="ko-KR" altLang="en-US" sz="1000" spc="-86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환불계좌에서 </a:t>
            </a:r>
            <a:r>
              <a:rPr lang="en-US" altLang="ko-KR" sz="1000" spc="-86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“</a:t>
            </a:r>
            <a:r>
              <a:rPr lang="ko-KR" altLang="en-US" sz="1000" spc="-86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입금할 계좌번호</a:t>
            </a:r>
            <a:r>
              <a:rPr lang="en-US" altLang="ko-KR" sz="1000" spc="-86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＂</a:t>
            </a:r>
            <a:r>
              <a:rPr lang="ko-KR" altLang="en-US" sz="1000" spc="-86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확인 요망</a:t>
            </a:r>
            <a:r>
              <a:rPr lang="en-US" altLang="ko-KR" sz="1000" spc="-86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  <a:endParaRPr lang="en-US" altLang="ko-KR" sz="1000" spc="-74" dirty="0">
              <a:latin typeface="+mn-ea"/>
            </a:endParaRPr>
          </a:p>
        </p:txBody>
      </p:sp>
      <p:sp>
        <p:nvSpPr>
          <p:cNvPr id="109" name="TextBox 108"/>
          <p:cNvSpPr txBox="1"/>
          <p:nvPr/>
        </p:nvSpPr>
        <p:spPr>
          <a:xfrm>
            <a:off x="4885991" y="7077412"/>
            <a:ext cx="3779208" cy="2587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ko-KR" sz="1000" b="1" spc="-62" dirty="0">
                <a:solidFill>
                  <a:srgbClr val="FF0000"/>
                </a:solidFill>
                <a:latin typeface="+mn-ea"/>
              </a:rPr>
              <a:t>※ </a:t>
            </a:r>
            <a:r>
              <a:rPr lang="ko-KR" altLang="en-US" sz="1000" b="1" spc="-62" dirty="0">
                <a:solidFill>
                  <a:srgbClr val="FF0000"/>
                </a:solidFill>
                <a:latin typeface="+mn-ea"/>
              </a:rPr>
              <a:t>관련근거 </a:t>
            </a:r>
            <a:r>
              <a:rPr lang="en-US" altLang="ko-KR" sz="1000" b="1" spc="-62" dirty="0">
                <a:solidFill>
                  <a:srgbClr val="FF0000"/>
                </a:solidFill>
                <a:latin typeface="+mn-ea"/>
              </a:rPr>
              <a:t>: </a:t>
            </a:r>
            <a:r>
              <a:rPr lang="ko-KR" altLang="en-US" sz="1000" b="1" spc="-62" dirty="0">
                <a:solidFill>
                  <a:srgbClr val="FF0000"/>
                </a:solidFill>
                <a:latin typeface="+mn-ea"/>
              </a:rPr>
              <a:t>의왕시 체육시설관리운영 조례 제</a:t>
            </a:r>
            <a:r>
              <a:rPr lang="en-US" altLang="ko-KR" sz="1000" b="1" spc="-62" dirty="0">
                <a:solidFill>
                  <a:srgbClr val="FF0000"/>
                </a:solidFill>
                <a:latin typeface="+mn-ea"/>
              </a:rPr>
              <a:t>10</a:t>
            </a:r>
            <a:r>
              <a:rPr lang="ko-KR" altLang="en-US" sz="1000" b="1" spc="-62" dirty="0">
                <a:solidFill>
                  <a:srgbClr val="FF0000"/>
                </a:solidFill>
                <a:latin typeface="+mn-ea"/>
              </a:rPr>
              <a:t>조 </a:t>
            </a:r>
            <a:r>
              <a:rPr lang="en-US" altLang="ko-KR" sz="1000" b="1" spc="-62" dirty="0">
                <a:solidFill>
                  <a:srgbClr val="FF0000"/>
                </a:solidFill>
                <a:latin typeface="+mn-ea"/>
              </a:rPr>
              <a:t>1</a:t>
            </a:r>
            <a:r>
              <a:rPr lang="ko-KR" altLang="en-US" sz="1000" b="1" spc="-62" dirty="0">
                <a:solidFill>
                  <a:srgbClr val="FF0000"/>
                </a:solidFill>
                <a:latin typeface="+mn-ea"/>
              </a:rPr>
              <a:t>항</a:t>
            </a:r>
            <a:endParaRPr lang="en-US" altLang="ko-KR" sz="1000" b="1" spc="-62" dirty="0">
              <a:solidFill>
                <a:srgbClr val="FF0000"/>
              </a:solidFill>
              <a:latin typeface="+mn-ea"/>
            </a:endParaRPr>
          </a:p>
        </p:txBody>
      </p:sp>
      <p:grpSp>
        <p:nvGrpSpPr>
          <p:cNvPr id="113" name="그룹 112"/>
          <p:cNvGrpSpPr/>
          <p:nvPr/>
        </p:nvGrpSpPr>
        <p:grpSpPr>
          <a:xfrm>
            <a:off x="4892733" y="11464468"/>
            <a:ext cx="4541348" cy="664443"/>
            <a:chOff x="3524794" y="8801827"/>
            <a:chExt cx="3089468" cy="400550"/>
          </a:xfrm>
        </p:grpSpPr>
        <p:sp>
          <p:nvSpPr>
            <p:cNvPr id="114" name="양쪽 모서리가 둥근 사각형 113"/>
            <p:cNvSpPr/>
            <p:nvPr/>
          </p:nvSpPr>
          <p:spPr>
            <a:xfrm rot="16200000">
              <a:off x="3746803" y="8580526"/>
              <a:ext cx="399842" cy="843860"/>
            </a:xfrm>
            <a:prstGeom prst="round2SameRect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eaVert" rtlCol="0" anchor="ctr"/>
            <a:lstStyle/>
            <a:p>
              <a:pPr algn="ctr"/>
              <a:r>
                <a:rPr lang="ko-KR" altLang="en-US" sz="1600" b="1" kern="0" spc="-119" dirty="0" smtClean="0">
                  <a:latin typeface="+mj-ea"/>
                  <a:ea typeface="+mj-ea"/>
                </a:rPr>
                <a:t>정기휴관일</a:t>
              </a:r>
              <a:endParaRPr lang="ko-KR" altLang="en-US" sz="1600" b="1" kern="0" spc="-119" dirty="0">
                <a:latin typeface="+mj-ea"/>
                <a:ea typeface="+mj-ea"/>
              </a:endParaRPr>
            </a:p>
          </p:txBody>
        </p:sp>
        <p:sp>
          <p:nvSpPr>
            <p:cNvPr id="115" name="직사각형 114"/>
            <p:cNvSpPr/>
            <p:nvPr/>
          </p:nvSpPr>
          <p:spPr>
            <a:xfrm>
              <a:off x="4368654" y="8801827"/>
              <a:ext cx="2245608" cy="39984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>
                <a:lnSpc>
                  <a:spcPct val="150000"/>
                </a:lnSpc>
              </a:pPr>
              <a:r>
                <a:rPr lang="en-US" altLang="ko-KR" sz="1000" spc="-62" dirty="0">
                  <a:solidFill>
                    <a:schemeClr val="tx1"/>
                  </a:solidFill>
                </a:rPr>
                <a:t>※ </a:t>
              </a:r>
              <a:r>
                <a:rPr lang="ko-KR" altLang="en-US" sz="1000" spc="-62" dirty="0">
                  <a:solidFill>
                    <a:schemeClr val="tx1"/>
                  </a:solidFill>
                </a:rPr>
                <a:t>매월 첫 번째 </a:t>
              </a:r>
              <a:r>
                <a:rPr lang="ko-KR" altLang="en-US" sz="1000" b="1" spc="-74" dirty="0">
                  <a:solidFill>
                    <a:srgbClr val="FF0000"/>
                  </a:solidFill>
                  <a:latin typeface="+mn-ea"/>
                </a:rPr>
                <a:t>일요일</a:t>
              </a:r>
              <a:r>
                <a:rPr lang="en-US" altLang="ko-KR" sz="1000" spc="-62" dirty="0">
                  <a:solidFill>
                    <a:schemeClr val="tx1"/>
                  </a:solidFill>
                </a:rPr>
                <a:t>, </a:t>
              </a:r>
              <a:r>
                <a:rPr lang="ko-KR" altLang="en-US" sz="1000" spc="-62" dirty="0">
                  <a:solidFill>
                    <a:schemeClr val="tx1"/>
                  </a:solidFill>
                </a:rPr>
                <a:t>설날 및 추석 </a:t>
              </a:r>
              <a:r>
                <a:rPr lang="ko-KR" altLang="en-US" sz="1000" b="1" spc="-74" dirty="0">
                  <a:solidFill>
                    <a:srgbClr val="FF0000"/>
                  </a:solidFill>
                  <a:latin typeface="+mn-ea"/>
                </a:rPr>
                <a:t>연휴기간</a:t>
              </a:r>
              <a:endParaRPr lang="en-US" altLang="ko-KR" sz="1000" b="1" spc="-74" dirty="0">
                <a:solidFill>
                  <a:srgbClr val="FF0000"/>
                </a:solidFill>
                <a:latin typeface="+mn-ea"/>
              </a:endParaRPr>
            </a:p>
            <a:p>
              <a:pPr>
                <a:lnSpc>
                  <a:spcPct val="150000"/>
                </a:lnSpc>
              </a:pPr>
              <a:r>
                <a:rPr lang="en-US" altLang="ko-KR" sz="1000" spc="-62" dirty="0">
                  <a:solidFill>
                    <a:schemeClr val="tx1"/>
                  </a:solidFill>
                </a:rPr>
                <a:t>※</a:t>
              </a:r>
              <a:r>
                <a:rPr lang="ko-KR" altLang="en-US" sz="1000" spc="-62" dirty="0">
                  <a:solidFill>
                    <a:schemeClr val="tx1"/>
                  </a:solidFill>
                </a:rPr>
                <a:t> 시설 보수 및 관리상 임시 휴관일을 지정할 수 있음</a:t>
              </a:r>
              <a:endParaRPr lang="en-US" altLang="ko-KR" sz="1000" spc="-62" dirty="0">
                <a:solidFill>
                  <a:schemeClr val="tx1"/>
                </a:solidFill>
              </a:endParaRPr>
            </a:p>
          </p:txBody>
        </p:sp>
      </p:grpSp>
      <p:sp>
        <p:nvSpPr>
          <p:cNvPr id="83" name="양쪽 모서리가 둥근 사각형 82"/>
          <p:cNvSpPr/>
          <p:nvPr/>
        </p:nvSpPr>
        <p:spPr>
          <a:xfrm>
            <a:off x="157035" y="867431"/>
            <a:ext cx="4603149" cy="424513"/>
          </a:xfrm>
          <a:prstGeom prst="round2Same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000" b="1" spc="-62" dirty="0" err="1">
                <a:latin typeface="+mj-ea"/>
                <a:ea typeface="+mj-ea"/>
              </a:rPr>
              <a:t>프</a:t>
            </a:r>
            <a:r>
              <a:rPr lang="ko-KR" altLang="en-US" sz="2000" b="1" spc="-62" dirty="0">
                <a:latin typeface="+mj-ea"/>
                <a:ea typeface="+mj-ea"/>
              </a:rPr>
              <a:t> </a:t>
            </a:r>
            <a:r>
              <a:rPr lang="ko-KR" altLang="en-US" sz="2000" b="1" spc="-62" dirty="0" err="1">
                <a:latin typeface="+mj-ea"/>
                <a:ea typeface="+mj-ea"/>
              </a:rPr>
              <a:t>로</a:t>
            </a:r>
            <a:r>
              <a:rPr lang="ko-KR" altLang="en-US" sz="2000" b="1" spc="-62" dirty="0">
                <a:latin typeface="+mj-ea"/>
                <a:ea typeface="+mj-ea"/>
              </a:rPr>
              <a:t> 그램 이 용 기 간</a:t>
            </a:r>
          </a:p>
        </p:txBody>
      </p:sp>
      <p:sp>
        <p:nvSpPr>
          <p:cNvPr id="77" name="TextBox 76"/>
          <p:cNvSpPr txBox="1"/>
          <p:nvPr/>
        </p:nvSpPr>
        <p:spPr>
          <a:xfrm>
            <a:off x="149097" y="4627679"/>
            <a:ext cx="4058456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ko-KR" altLang="en-US" sz="1000" b="1" spc="-62" dirty="0">
                <a:solidFill>
                  <a:schemeClr val="accent5"/>
                </a:solidFill>
                <a:latin typeface="+mn-ea"/>
              </a:rPr>
              <a:t>∙ </a:t>
            </a:r>
            <a:r>
              <a:rPr lang="en-US" altLang="ko-KR" sz="1000" b="1" spc="-62" dirty="0">
                <a:solidFill>
                  <a:schemeClr val="accent5"/>
                </a:solidFill>
                <a:latin typeface="+mn-ea"/>
              </a:rPr>
              <a:t>14</a:t>
            </a:r>
            <a:r>
              <a:rPr lang="ko-KR" altLang="en-US" sz="1000" b="1" spc="-62" dirty="0">
                <a:solidFill>
                  <a:schemeClr val="accent5"/>
                </a:solidFill>
                <a:latin typeface="+mn-ea"/>
              </a:rPr>
              <a:t>세 이상 </a:t>
            </a:r>
            <a:r>
              <a:rPr lang="en-US" altLang="ko-KR" sz="1000" b="1" spc="-62" dirty="0">
                <a:solidFill>
                  <a:schemeClr val="accent5"/>
                </a:solidFill>
                <a:latin typeface="+mn-ea"/>
              </a:rPr>
              <a:t>: </a:t>
            </a:r>
            <a:r>
              <a:rPr lang="ko-KR" altLang="en-US" sz="1000" spc="-62" dirty="0">
                <a:latin typeface="+mn-ea"/>
              </a:rPr>
              <a:t>공사 홈페이지 접속 후 핸드폰 실명 인증 후 회원가입</a:t>
            </a:r>
            <a:endParaRPr lang="en-US" altLang="ko-KR" sz="1000" spc="-62" dirty="0">
              <a:latin typeface="+mn-ea"/>
            </a:endParaRPr>
          </a:p>
          <a:p>
            <a:pPr>
              <a:lnSpc>
                <a:spcPct val="130000"/>
              </a:lnSpc>
            </a:pPr>
            <a:r>
              <a:rPr lang="ko-KR" altLang="en-US" sz="1000" b="1" spc="-62" dirty="0">
                <a:solidFill>
                  <a:schemeClr val="accent5"/>
                </a:solidFill>
                <a:latin typeface="+mn-ea"/>
              </a:rPr>
              <a:t>∙ </a:t>
            </a:r>
            <a:r>
              <a:rPr lang="en-US" altLang="ko-KR" sz="1000" b="1" spc="-62" dirty="0">
                <a:solidFill>
                  <a:schemeClr val="accent5"/>
                </a:solidFill>
                <a:latin typeface="+mn-ea"/>
              </a:rPr>
              <a:t>14</a:t>
            </a:r>
            <a:r>
              <a:rPr lang="ko-KR" altLang="en-US" sz="1000" b="1" spc="-62" dirty="0">
                <a:solidFill>
                  <a:schemeClr val="accent5"/>
                </a:solidFill>
                <a:latin typeface="+mn-ea"/>
              </a:rPr>
              <a:t>세 미만 </a:t>
            </a:r>
            <a:r>
              <a:rPr lang="en-US" altLang="ko-KR" sz="1000" b="1" spc="-62" dirty="0">
                <a:solidFill>
                  <a:schemeClr val="accent5"/>
                </a:solidFill>
                <a:latin typeface="+mn-ea"/>
              </a:rPr>
              <a:t>: </a:t>
            </a:r>
            <a:r>
              <a:rPr lang="ko-KR" altLang="en-US" sz="1000" spc="-62" dirty="0">
                <a:latin typeface="+mn-ea"/>
              </a:rPr>
              <a:t>공사 홈페이지 접속 후 보호자 핸드폰으로 실명인증 후</a:t>
            </a:r>
            <a:endParaRPr lang="en-US" altLang="ko-KR" sz="1000" spc="-62" dirty="0">
              <a:latin typeface="+mn-ea"/>
            </a:endParaRPr>
          </a:p>
          <a:p>
            <a:pPr>
              <a:lnSpc>
                <a:spcPct val="110000"/>
              </a:lnSpc>
            </a:pPr>
            <a:r>
              <a:rPr lang="en-US" altLang="ko-KR" sz="1000" spc="-62" dirty="0">
                <a:latin typeface="+mn-ea"/>
              </a:rPr>
              <a:t>                   </a:t>
            </a:r>
            <a:r>
              <a:rPr lang="ko-KR" altLang="en-US" sz="1000" spc="-62" dirty="0">
                <a:latin typeface="+mn-ea"/>
              </a:rPr>
              <a:t>회원가입 </a:t>
            </a:r>
            <a:r>
              <a:rPr lang="en-US" altLang="ko-KR" sz="1000" spc="-62" dirty="0">
                <a:latin typeface="+mn-ea"/>
              </a:rPr>
              <a:t>(</a:t>
            </a:r>
            <a:r>
              <a:rPr lang="ko-KR" altLang="en-US" sz="1000" spc="-62" dirty="0">
                <a:latin typeface="+mn-ea"/>
              </a:rPr>
              <a:t>보호자 실명 핸드폰으로 등록</a:t>
            </a:r>
            <a:r>
              <a:rPr lang="en-US" altLang="ko-KR" sz="1000" spc="-62" dirty="0">
                <a:latin typeface="+mn-ea"/>
              </a:rPr>
              <a:t>)</a:t>
            </a:r>
          </a:p>
          <a:p>
            <a:pPr>
              <a:lnSpc>
                <a:spcPct val="110000"/>
              </a:lnSpc>
            </a:pPr>
            <a:r>
              <a:rPr lang="en-US" altLang="ko-KR" sz="1000" spc="-62" dirty="0">
                <a:latin typeface="+mn-ea"/>
              </a:rPr>
              <a:t>                   </a:t>
            </a:r>
            <a:r>
              <a:rPr lang="en-US" altLang="ko-KR" sz="1000" b="1" spc="-62" dirty="0">
                <a:solidFill>
                  <a:srgbClr val="FF0000"/>
                </a:solidFill>
                <a:latin typeface="+mn-ea"/>
              </a:rPr>
              <a:t>※ </a:t>
            </a:r>
            <a:r>
              <a:rPr lang="ko-KR" altLang="en-US" sz="1000" b="1" spc="-62" dirty="0">
                <a:solidFill>
                  <a:srgbClr val="FF0000"/>
                </a:solidFill>
                <a:latin typeface="+mn-ea"/>
              </a:rPr>
              <a:t>의왕도시공사 홈페이지 </a:t>
            </a:r>
            <a:r>
              <a:rPr lang="en-US" altLang="ko-KR" sz="1000" b="1" spc="-62" dirty="0">
                <a:solidFill>
                  <a:srgbClr val="FE0A73"/>
                </a:solidFill>
                <a:latin typeface="+mn-ea"/>
              </a:rPr>
              <a:t>: </a:t>
            </a:r>
            <a:r>
              <a:rPr lang="en-US" altLang="ko-KR" sz="1000" dirty="0">
                <a:latin typeface="+mn-ea"/>
              </a:rPr>
              <a:t>www.uuc.or.kr</a:t>
            </a:r>
          </a:p>
          <a:p>
            <a:pPr>
              <a:lnSpc>
                <a:spcPct val="130000"/>
              </a:lnSpc>
            </a:pPr>
            <a:r>
              <a:rPr lang="ko-KR" altLang="en-US" sz="1000" spc="-62" dirty="0">
                <a:latin typeface="+mn-ea"/>
              </a:rPr>
              <a:t>∙ 회원카드 발급 </a:t>
            </a:r>
            <a:r>
              <a:rPr lang="en-US" altLang="ko-KR" sz="1000" spc="-62" dirty="0">
                <a:latin typeface="+mn-ea"/>
              </a:rPr>
              <a:t>: </a:t>
            </a:r>
            <a:r>
              <a:rPr lang="ko-KR" altLang="en-US" sz="1000" spc="-62" dirty="0" smtClean="0">
                <a:latin typeface="+mn-ea"/>
              </a:rPr>
              <a:t>현장에서 사진을 찍은 </a:t>
            </a:r>
            <a:r>
              <a:rPr lang="ko-KR" altLang="en-US" sz="1000" spc="-62" dirty="0">
                <a:latin typeface="+mn-ea"/>
              </a:rPr>
              <a:t>후 </a:t>
            </a:r>
            <a:r>
              <a:rPr lang="ko-KR" altLang="en-US" sz="1000" spc="-62" dirty="0" smtClean="0">
                <a:latin typeface="+mn-ea"/>
              </a:rPr>
              <a:t> </a:t>
            </a:r>
            <a:r>
              <a:rPr lang="ko-KR" altLang="en-US" sz="1000" spc="-62" dirty="0" err="1" smtClean="0">
                <a:latin typeface="+mn-ea"/>
              </a:rPr>
              <a:t>모바일</a:t>
            </a:r>
            <a:r>
              <a:rPr lang="ko-KR" altLang="en-US" sz="1000" spc="-62" dirty="0" smtClean="0">
                <a:latin typeface="+mn-ea"/>
              </a:rPr>
              <a:t> 회원카드 또는 </a:t>
            </a:r>
            <a:endParaRPr lang="en-US" altLang="ko-KR" sz="1000" spc="-62" dirty="0">
              <a:latin typeface="+mn-ea"/>
            </a:endParaRPr>
          </a:p>
          <a:p>
            <a:pPr>
              <a:lnSpc>
                <a:spcPct val="110000"/>
              </a:lnSpc>
            </a:pPr>
            <a:r>
              <a:rPr lang="en-US" altLang="ko-KR" sz="1000" spc="-62" dirty="0">
                <a:latin typeface="+mn-ea"/>
              </a:rPr>
              <a:t>                         </a:t>
            </a:r>
            <a:r>
              <a:rPr lang="ko-KR" altLang="en-US" sz="1000" spc="-62" dirty="0" smtClean="0">
                <a:latin typeface="+mn-ea"/>
              </a:rPr>
              <a:t>실물카드 발급 </a:t>
            </a:r>
            <a:r>
              <a:rPr lang="ko-KR" altLang="en-US" sz="1000" spc="-62" dirty="0">
                <a:latin typeface="+mn-ea"/>
              </a:rPr>
              <a:t>중 </a:t>
            </a:r>
            <a:r>
              <a:rPr lang="ko-KR" altLang="en-US" sz="1000" spc="-62" dirty="0" err="1">
                <a:latin typeface="+mn-ea"/>
              </a:rPr>
              <a:t>택</a:t>
            </a:r>
            <a:r>
              <a:rPr lang="en-US" altLang="ko-KR" sz="1000" spc="-62" dirty="0">
                <a:latin typeface="+mn-ea"/>
              </a:rPr>
              <a:t>1</a:t>
            </a:r>
          </a:p>
        </p:txBody>
      </p:sp>
      <p:sp>
        <p:nvSpPr>
          <p:cNvPr id="81" name="TextBox 80"/>
          <p:cNvSpPr txBox="1"/>
          <p:nvPr/>
        </p:nvSpPr>
        <p:spPr>
          <a:xfrm>
            <a:off x="149097" y="6155044"/>
            <a:ext cx="4558975" cy="96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ko-KR" altLang="en-US" sz="1000" b="1" spc="-86" dirty="0">
                <a:solidFill>
                  <a:schemeClr val="accent5"/>
                </a:solidFill>
                <a:latin typeface="+mn-ea"/>
              </a:rPr>
              <a:t>∙ 신규 개설 강좌 </a:t>
            </a:r>
            <a:r>
              <a:rPr lang="en-US" altLang="ko-KR" sz="1000" b="1" spc="-86" dirty="0">
                <a:solidFill>
                  <a:schemeClr val="accent5"/>
                </a:solidFill>
                <a:latin typeface="+mn-ea"/>
              </a:rPr>
              <a:t>: </a:t>
            </a:r>
            <a:r>
              <a:rPr lang="ko-KR" altLang="en-US" sz="1000" spc="-86" dirty="0">
                <a:latin typeface="+mn-ea"/>
              </a:rPr>
              <a:t>온라인 접수 </a:t>
            </a:r>
            <a:r>
              <a:rPr lang="en-US" altLang="ko-KR" sz="1000" spc="-86" dirty="0">
                <a:latin typeface="+mn-ea"/>
              </a:rPr>
              <a:t>50%, </a:t>
            </a:r>
            <a:r>
              <a:rPr lang="ko-KR" altLang="en-US" sz="1000" spc="-86" dirty="0">
                <a:latin typeface="+mn-ea"/>
              </a:rPr>
              <a:t>방문 접수 </a:t>
            </a:r>
            <a:r>
              <a:rPr lang="en-US" altLang="ko-KR" sz="1000" spc="-86" dirty="0">
                <a:latin typeface="+mn-ea"/>
              </a:rPr>
              <a:t>50%</a:t>
            </a:r>
            <a:r>
              <a:rPr lang="ko-KR" altLang="en-US" sz="1000" spc="-86" dirty="0">
                <a:latin typeface="+mn-ea"/>
              </a:rPr>
              <a:t>로</a:t>
            </a:r>
            <a:r>
              <a:rPr lang="en-US" altLang="ko-KR" sz="1000" spc="-86" dirty="0">
                <a:latin typeface="+mn-ea"/>
              </a:rPr>
              <a:t> </a:t>
            </a:r>
            <a:r>
              <a:rPr lang="ko-KR" altLang="en-US" sz="1000" spc="-86" dirty="0">
                <a:latin typeface="+mn-ea"/>
              </a:rPr>
              <a:t>선착순입니다</a:t>
            </a:r>
            <a:r>
              <a:rPr lang="en-US" altLang="ko-KR" sz="1000" spc="-86" dirty="0">
                <a:latin typeface="+mn-ea"/>
              </a:rPr>
              <a:t>.</a:t>
            </a:r>
          </a:p>
          <a:p>
            <a:pPr>
              <a:lnSpc>
                <a:spcPct val="130000"/>
              </a:lnSpc>
            </a:pPr>
            <a:r>
              <a:rPr lang="ko-KR" altLang="en-US" sz="1000" b="1" spc="-86" dirty="0">
                <a:solidFill>
                  <a:schemeClr val="accent5"/>
                </a:solidFill>
                <a:latin typeface="+mn-ea"/>
              </a:rPr>
              <a:t>∙ 기 </a:t>
            </a:r>
            <a:r>
              <a:rPr lang="ko-KR" altLang="en-US" sz="1000" b="1" spc="-86" dirty="0" smtClean="0">
                <a:solidFill>
                  <a:schemeClr val="accent5"/>
                </a:solidFill>
                <a:latin typeface="+mn-ea"/>
              </a:rPr>
              <a:t>존  강 좌 </a:t>
            </a:r>
            <a:r>
              <a:rPr lang="en-US" altLang="ko-KR" sz="1000" b="1" spc="-86" dirty="0">
                <a:solidFill>
                  <a:schemeClr val="accent5"/>
                </a:solidFill>
                <a:latin typeface="+mn-ea"/>
              </a:rPr>
              <a:t>: </a:t>
            </a:r>
            <a:r>
              <a:rPr lang="ko-KR" altLang="en-US" sz="1000" spc="-86" dirty="0">
                <a:latin typeface="+mn-ea"/>
              </a:rPr>
              <a:t>온라인 접수 </a:t>
            </a:r>
            <a:r>
              <a:rPr lang="en-US" altLang="ko-KR" sz="1000" spc="-86" dirty="0">
                <a:latin typeface="+mn-ea"/>
              </a:rPr>
              <a:t>100%</a:t>
            </a:r>
            <a:r>
              <a:rPr lang="ko-KR" altLang="en-US" sz="1000" spc="-86" dirty="0">
                <a:latin typeface="+mn-ea"/>
              </a:rPr>
              <a:t>로 선착순입니다</a:t>
            </a:r>
            <a:r>
              <a:rPr lang="en-US" altLang="ko-KR" sz="1000" spc="-86" dirty="0">
                <a:latin typeface="+mn-ea"/>
              </a:rPr>
              <a:t>.</a:t>
            </a:r>
          </a:p>
          <a:p>
            <a:pPr>
              <a:lnSpc>
                <a:spcPct val="110000"/>
              </a:lnSpc>
            </a:pPr>
            <a:r>
              <a:rPr lang="en-US" altLang="ko-KR" sz="1000" spc="-86" dirty="0">
                <a:latin typeface="+mn-ea"/>
              </a:rPr>
              <a:t>  ※ </a:t>
            </a:r>
            <a:r>
              <a:rPr lang="ko-KR" altLang="en-US" sz="1000" spc="-86" dirty="0">
                <a:latin typeface="+mn-ea"/>
              </a:rPr>
              <a:t>방문접수 준비물 </a:t>
            </a:r>
            <a:r>
              <a:rPr lang="en-US" altLang="ko-KR" sz="1000" spc="-86" dirty="0">
                <a:latin typeface="+mn-ea"/>
              </a:rPr>
              <a:t>: </a:t>
            </a:r>
            <a:r>
              <a:rPr lang="ko-KR" altLang="en-US" sz="1000" spc="-86" dirty="0">
                <a:latin typeface="+mn-ea"/>
              </a:rPr>
              <a:t>회원카드</a:t>
            </a:r>
            <a:r>
              <a:rPr lang="en-US" altLang="ko-KR" sz="1000" spc="-86" dirty="0">
                <a:latin typeface="+mn-ea"/>
              </a:rPr>
              <a:t>(</a:t>
            </a:r>
            <a:r>
              <a:rPr lang="ko-KR" altLang="en-US" sz="1000" spc="-86" dirty="0">
                <a:latin typeface="+mn-ea"/>
              </a:rPr>
              <a:t>신분증</a:t>
            </a:r>
            <a:r>
              <a:rPr lang="en-US" altLang="ko-KR" sz="1000" spc="-86" dirty="0">
                <a:latin typeface="+mn-ea"/>
              </a:rPr>
              <a:t>) + </a:t>
            </a:r>
            <a:r>
              <a:rPr lang="ko-KR" altLang="en-US" sz="1000" spc="-86" dirty="0">
                <a:latin typeface="+mn-ea"/>
              </a:rPr>
              <a:t>결제카드</a:t>
            </a:r>
            <a:endParaRPr lang="en-US" altLang="ko-KR" sz="1000" spc="-86" dirty="0">
              <a:latin typeface="+mn-ea"/>
            </a:endParaRPr>
          </a:p>
          <a:p>
            <a:pPr>
              <a:lnSpc>
                <a:spcPct val="110000"/>
              </a:lnSpc>
            </a:pPr>
            <a:r>
              <a:rPr lang="en-US" altLang="ko-KR" sz="1000" spc="-86" dirty="0">
                <a:latin typeface="+mn-ea"/>
              </a:rPr>
              <a:t>  </a:t>
            </a:r>
            <a:r>
              <a:rPr lang="en-US" altLang="ko-KR" sz="1000" spc="-86" dirty="0">
                <a:solidFill>
                  <a:srgbClr val="FF0000"/>
                </a:solidFill>
                <a:latin typeface="+mn-ea"/>
              </a:rPr>
              <a:t>※ </a:t>
            </a:r>
            <a:r>
              <a:rPr lang="ko-KR" altLang="en-US" sz="1000" b="1" spc="-86" dirty="0">
                <a:solidFill>
                  <a:srgbClr val="FF0000"/>
                </a:solidFill>
                <a:latin typeface="+mn-ea"/>
              </a:rPr>
              <a:t>대리접수는 가족만 가능 </a:t>
            </a:r>
            <a:endParaRPr lang="en-US" altLang="ko-KR" sz="1000" b="1" spc="-86" dirty="0">
              <a:solidFill>
                <a:srgbClr val="FF0000"/>
              </a:solidFill>
              <a:latin typeface="+mn-ea"/>
            </a:endParaRPr>
          </a:p>
          <a:p>
            <a:pPr>
              <a:lnSpc>
                <a:spcPct val="110000"/>
              </a:lnSpc>
            </a:pPr>
            <a:r>
              <a:rPr lang="en-US" altLang="ko-KR" sz="1000" b="1" spc="-86" dirty="0" smtClean="0">
                <a:solidFill>
                  <a:srgbClr val="FF0000"/>
                </a:solidFill>
                <a:latin typeface="+mn-ea"/>
              </a:rPr>
              <a:t>  </a:t>
            </a:r>
            <a:r>
              <a:rPr lang="en-US" altLang="ko-KR" sz="100" b="1" spc="-86" dirty="0" smtClean="0">
                <a:solidFill>
                  <a:srgbClr val="FF0000"/>
                </a:solidFill>
                <a:latin typeface="+mn-ea"/>
              </a:rPr>
              <a:t>          </a:t>
            </a:r>
            <a:r>
              <a:rPr lang="en-US" altLang="ko-KR" sz="1000" dirty="0" smtClean="0">
                <a:latin typeface="+mn-ea"/>
              </a:rPr>
              <a:t>[</a:t>
            </a:r>
            <a:r>
              <a:rPr lang="ko-KR" altLang="en-US" sz="1000" dirty="0" smtClean="0">
                <a:latin typeface="+mn-ea"/>
              </a:rPr>
              <a:t>증빙서류 지참</a:t>
            </a:r>
            <a:r>
              <a:rPr lang="en-US" altLang="ko-KR" sz="1000" dirty="0" smtClean="0">
                <a:latin typeface="+mn-ea"/>
              </a:rPr>
              <a:t>: </a:t>
            </a:r>
            <a:r>
              <a:rPr lang="ko-KR" altLang="en-US" sz="1000" spc="-86" dirty="0" smtClean="0">
                <a:latin typeface="+mn-ea"/>
              </a:rPr>
              <a:t>주민등록등본 </a:t>
            </a:r>
            <a:r>
              <a:rPr lang="ko-KR" altLang="en-US" sz="1000" spc="-86" dirty="0">
                <a:latin typeface="+mn-ea"/>
              </a:rPr>
              <a:t>또는 </a:t>
            </a:r>
            <a:r>
              <a:rPr lang="ko-KR" altLang="en-US" sz="1000" spc="-86" dirty="0" smtClean="0">
                <a:latin typeface="+mn-ea"/>
              </a:rPr>
              <a:t>가족관계증명서</a:t>
            </a:r>
            <a:r>
              <a:rPr lang="en-US" altLang="ko-KR" sz="1000" dirty="0" smtClean="0">
                <a:latin typeface="+mn-ea"/>
              </a:rPr>
              <a:t>(</a:t>
            </a:r>
            <a:r>
              <a:rPr lang="en-US" altLang="ko-KR" sz="1000" spc="-86" dirty="0" smtClean="0">
                <a:latin typeface="+mn-ea"/>
              </a:rPr>
              <a:t>3</a:t>
            </a:r>
            <a:r>
              <a:rPr lang="ko-KR" altLang="en-US" sz="1000" spc="-86" dirty="0">
                <a:latin typeface="+mn-ea"/>
              </a:rPr>
              <a:t>개월 </a:t>
            </a:r>
            <a:r>
              <a:rPr lang="ko-KR" altLang="en-US" sz="1000" spc="-86" dirty="0" smtClean="0">
                <a:latin typeface="+mn-ea"/>
              </a:rPr>
              <a:t>이내</a:t>
            </a:r>
            <a:r>
              <a:rPr lang="en-US" altLang="ko-KR" sz="1000" spc="-86" dirty="0" smtClean="0">
                <a:latin typeface="+mn-ea"/>
              </a:rPr>
              <a:t>), </a:t>
            </a:r>
            <a:r>
              <a:rPr lang="ko-KR" altLang="en-US" sz="1000" spc="-86" dirty="0">
                <a:latin typeface="+mn-ea"/>
              </a:rPr>
              <a:t>오시는 분 </a:t>
            </a:r>
            <a:r>
              <a:rPr lang="ko-KR" altLang="en-US" sz="1000" spc="-86" dirty="0" smtClean="0">
                <a:latin typeface="+mn-ea"/>
              </a:rPr>
              <a:t>신분증</a:t>
            </a:r>
            <a:r>
              <a:rPr lang="en-US" altLang="ko-KR" sz="1000" spc="-86" dirty="0" smtClean="0">
                <a:latin typeface="+mn-ea"/>
              </a:rPr>
              <a:t>]</a:t>
            </a:r>
            <a:endParaRPr lang="en-US" altLang="ko-KR" sz="1000" spc="-86" dirty="0">
              <a:latin typeface="+mn-ea"/>
            </a:endParaRPr>
          </a:p>
        </p:txBody>
      </p:sp>
      <p:graphicFrame>
        <p:nvGraphicFramePr>
          <p:cNvPr id="116" name="표 1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42462954"/>
              </p:ext>
            </p:extLst>
          </p:nvPr>
        </p:nvGraphicFramePr>
        <p:xfrm>
          <a:off x="323978" y="9129960"/>
          <a:ext cx="4245856" cy="351246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133318"/>
                <a:gridCol w="3112538"/>
              </a:tblGrid>
              <a:tr h="351246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b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신규접수</a:t>
                      </a:r>
                      <a:r>
                        <a:rPr lang="en-US" altLang="ko-KR" sz="1000" b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1000" b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현장</a:t>
                      </a:r>
                      <a:r>
                        <a:rPr lang="en-US" altLang="ko-KR" sz="1000" b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)</a:t>
                      </a:r>
                    </a:p>
                    <a:p>
                      <a:pPr marL="0" marR="0" lvl="0" indent="0" algn="ctr" defTabSz="96012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b="1" dirty="0" smtClean="0">
                          <a:solidFill>
                            <a:schemeClr val="accent5"/>
                          </a:solidFill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1000" b="1" dirty="0" smtClean="0">
                          <a:solidFill>
                            <a:schemeClr val="accent5"/>
                          </a:solidFill>
                          <a:latin typeface="+mn-ea"/>
                          <a:ea typeface="+mn-ea"/>
                        </a:rPr>
                        <a:t>사물함</a:t>
                      </a:r>
                      <a:r>
                        <a:rPr lang="en-US" altLang="ko-KR" sz="1000" b="1" dirty="0" smtClean="0">
                          <a:solidFill>
                            <a:schemeClr val="accent5"/>
                          </a:solidFill>
                          <a:latin typeface="+mn-ea"/>
                          <a:ea typeface="+mn-ea"/>
                        </a:rPr>
                        <a:t>)</a:t>
                      </a:r>
                      <a:endParaRPr lang="ko-KR" altLang="en-US" sz="1000" b="1" dirty="0" smtClean="0">
                        <a:solidFill>
                          <a:schemeClr val="accent5"/>
                        </a:solidFill>
                        <a:latin typeface="+mn-ea"/>
                        <a:ea typeface="+mn-ea"/>
                      </a:endParaRPr>
                    </a:p>
                  </a:txBody>
                  <a:tcPr marL="56685" marR="56685" marT="22316" marB="22316" anchor="ctr"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b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매월 </a:t>
                      </a:r>
                      <a:r>
                        <a:rPr lang="en-US" altLang="ko-KR" sz="1000" b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1~ 5</a:t>
                      </a:r>
                      <a:r>
                        <a:rPr lang="ko-KR" altLang="en-US" sz="1000" b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일까지 </a:t>
                      </a:r>
                      <a:r>
                        <a:rPr lang="en-US" altLang="ko-KR" sz="1000" b="0" dirty="0" smtClean="0">
                          <a:solidFill>
                            <a:srgbClr val="FF0000"/>
                          </a:solidFill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1000" b="0" dirty="0" smtClean="0">
                          <a:solidFill>
                            <a:srgbClr val="FF0000"/>
                          </a:solidFill>
                          <a:latin typeface="+mn-ea"/>
                          <a:ea typeface="+mn-ea"/>
                        </a:rPr>
                        <a:t>일요일 〮 공휴일 제외</a:t>
                      </a:r>
                      <a:r>
                        <a:rPr lang="en-US" altLang="ko-KR" sz="1000" b="0" dirty="0" smtClean="0">
                          <a:solidFill>
                            <a:srgbClr val="FF0000"/>
                          </a:solidFill>
                          <a:latin typeface="+mn-ea"/>
                          <a:ea typeface="+mn-ea"/>
                        </a:rPr>
                        <a:t>)</a:t>
                      </a:r>
                      <a:endParaRPr lang="ko-KR" altLang="en-US" sz="1000" b="0" dirty="0">
                        <a:solidFill>
                          <a:srgbClr val="FF0000"/>
                        </a:solidFill>
                        <a:latin typeface="+mn-ea"/>
                        <a:ea typeface="+mn-ea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117" name="TextBox 116"/>
          <p:cNvSpPr txBox="1"/>
          <p:nvPr/>
        </p:nvSpPr>
        <p:spPr>
          <a:xfrm>
            <a:off x="228408" y="9536243"/>
            <a:ext cx="405845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ko-KR" altLang="en-US" sz="1000" spc="-62" dirty="0">
                <a:latin typeface="+mn-ea"/>
              </a:rPr>
              <a:t>∙ </a:t>
            </a:r>
            <a:r>
              <a:rPr lang="ko-KR" altLang="en-US" sz="1000" spc="-62" dirty="0" smtClean="0">
                <a:latin typeface="+mn-ea"/>
              </a:rPr>
              <a:t>온라인 수강신청 후 </a:t>
            </a:r>
            <a:r>
              <a:rPr lang="en-US" altLang="ko-KR" sz="1000" spc="-62" dirty="0">
                <a:latin typeface="+mn-ea"/>
              </a:rPr>
              <a:t>4</a:t>
            </a:r>
            <a:r>
              <a:rPr lang="ko-KR" altLang="en-US" sz="1000" spc="-62" dirty="0">
                <a:latin typeface="+mn-ea"/>
              </a:rPr>
              <a:t>시간 이내 </a:t>
            </a:r>
            <a:r>
              <a:rPr lang="ko-KR" altLang="en-US" sz="1000" b="1" spc="-62" dirty="0">
                <a:solidFill>
                  <a:srgbClr val="FF0000"/>
                </a:solidFill>
                <a:latin typeface="+mn-ea"/>
              </a:rPr>
              <a:t>미결제 시 자동 신청 취소</a:t>
            </a:r>
            <a:endParaRPr lang="en-US" altLang="ko-KR" sz="1000" b="1" spc="-62" dirty="0">
              <a:solidFill>
                <a:srgbClr val="FF0000"/>
              </a:solidFill>
              <a:latin typeface="+mn-ea"/>
            </a:endParaRPr>
          </a:p>
          <a:p>
            <a:pPr>
              <a:lnSpc>
                <a:spcPct val="110000"/>
              </a:lnSpc>
            </a:pPr>
            <a:r>
              <a:rPr lang="ko-KR" altLang="en-US" sz="1000" spc="-62" dirty="0">
                <a:latin typeface="+mn-ea"/>
              </a:rPr>
              <a:t>∙ 일 ∙ 공휴일은 </a:t>
            </a:r>
            <a:r>
              <a:rPr lang="ko-KR" altLang="en-US" sz="1000" b="1" spc="-62" dirty="0">
                <a:solidFill>
                  <a:srgbClr val="FF0000"/>
                </a:solidFill>
                <a:latin typeface="+mn-ea"/>
              </a:rPr>
              <a:t>접수 불가 </a:t>
            </a:r>
            <a:r>
              <a:rPr lang="en-US" altLang="ko-KR" sz="1000" spc="-62" dirty="0">
                <a:latin typeface="+mn-ea"/>
              </a:rPr>
              <a:t>(</a:t>
            </a:r>
            <a:r>
              <a:rPr lang="ko-KR" altLang="en-US" sz="1000" spc="-62" dirty="0">
                <a:latin typeface="+mn-ea"/>
              </a:rPr>
              <a:t>현장접수 포함</a:t>
            </a:r>
            <a:r>
              <a:rPr lang="en-US" altLang="ko-KR" sz="1000" spc="-62" dirty="0">
                <a:latin typeface="+mn-ea"/>
              </a:rPr>
              <a:t>)</a:t>
            </a:r>
          </a:p>
          <a:p>
            <a:pPr>
              <a:lnSpc>
                <a:spcPct val="110000"/>
              </a:lnSpc>
            </a:pPr>
            <a:r>
              <a:rPr lang="en-US" altLang="ko-KR" sz="1000" spc="-62" dirty="0">
                <a:latin typeface="+mn-ea"/>
              </a:rPr>
              <a:t>  - </a:t>
            </a:r>
            <a:r>
              <a:rPr lang="ko-KR" altLang="en-US" sz="1000" spc="-62" dirty="0">
                <a:latin typeface="+mn-ea"/>
              </a:rPr>
              <a:t>접수기간 시작이 일요일 또는 공휴일인 경우 익일 접수 시작</a:t>
            </a:r>
            <a:endParaRPr lang="en-US" altLang="ko-KR" sz="1000" spc="-62" dirty="0">
              <a:latin typeface="+mn-ea"/>
            </a:endParaRPr>
          </a:p>
          <a:p>
            <a:pPr>
              <a:lnSpc>
                <a:spcPct val="110000"/>
              </a:lnSpc>
            </a:pPr>
            <a:r>
              <a:rPr lang="en-US" altLang="ko-KR" sz="1000" spc="-62" dirty="0">
                <a:latin typeface="+mn-ea"/>
              </a:rPr>
              <a:t>  - </a:t>
            </a:r>
            <a:r>
              <a:rPr lang="ko-KR" altLang="en-US" sz="1000" spc="-62" dirty="0">
                <a:latin typeface="+mn-ea"/>
              </a:rPr>
              <a:t>접수기간의 마지막 날이 일요일 또는 공휴일인 경우 전일 접수 종료</a:t>
            </a:r>
            <a:endParaRPr lang="en-US" altLang="ko-KR" sz="1000" spc="-62" dirty="0">
              <a:latin typeface="+mn-ea"/>
            </a:endParaRPr>
          </a:p>
        </p:txBody>
      </p:sp>
      <p:sp>
        <p:nvSpPr>
          <p:cNvPr id="90" name="양쪽 모서리가 둥근 사각형 89"/>
          <p:cNvSpPr/>
          <p:nvPr/>
        </p:nvSpPr>
        <p:spPr>
          <a:xfrm>
            <a:off x="154085" y="1799721"/>
            <a:ext cx="4604436" cy="424513"/>
          </a:xfrm>
          <a:prstGeom prst="round2Same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000" b="1" spc="-62" dirty="0">
                <a:latin typeface="+mj-ea"/>
                <a:ea typeface="+mj-ea"/>
              </a:rPr>
              <a:t>접</a:t>
            </a:r>
            <a:r>
              <a:rPr lang="en-US" altLang="ko-KR" sz="2000" b="1" spc="-62" dirty="0">
                <a:latin typeface="+mj-ea"/>
                <a:ea typeface="+mj-ea"/>
              </a:rPr>
              <a:t> </a:t>
            </a:r>
            <a:r>
              <a:rPr lang="ko-KR" altLang="en-US" sz="2000" b="1" spc="-62" dirty="0">
                <a:latin typeface="+mj-ea"/>
                <a:ea typeface="+mj-ea"/>
              </a:rPr>
              <a:t>수 안 내</a:t>
            </a:r>
          </a:p>
        </p:txBody>
      </p:sp>
      <p:sp>
        <p:nvSpPr>
          <p:cNvPr id="125" name="양쪽 모서리가 둥근 사각형 124"/>
          <p:cNvSpPr/>
          <p:nvPr/>
        </p:nvSpPr>
        <p:spPr>
          <a:xfrm>
            <a:off x="159893" y="10370904"/>
            <a:ext cx="4617678" cy="438426"/>
          </a:xfrm>
          <a:prstGeom prst="round2SameRect">
            <a:avLst/>
          </a:prstGeom>
          <a:solidFill>
            <a:srgbClr val="9900CC"/>
          </a:solidFill>
          <a:ln>
            <a:solidFill>
              <a:srgbClr val="99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000" b="1" spc="-62" dirty="0">
                <a:latin typeface="+mj-ea"/>
                <a:ea typeface="+mj-ea"/>
              </a:rPr>
              <a:t>연 기 안 내</a:t>
            </a:r>
          </a:p>
        </p:txBody>
      </p:sp>
      <p:sp>
        <p:nvSpPr>
          <p:cNvPr id="94" name="양쪽 모서리가 둥근 사각형 93"/>
          <p:cNvSpPr/>
          <p:nvPr/>
        </p:nvSpPr>
        <p:spPr>
          <a:xfrm>
            <a:off x="156020" y="7253324"/>
            <a:ext cx="4602501" cy="424513"/>
          </a:xfrm>
          <a:prstGeom prst="round2Same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000" b="1" spc="-62" dirty="0">
                <a:latin typeface="+mj-ea"/>
                <a:ea typeface="+mj-ea"/>
              </a:rPr>
              <a:t>강 </a:t>
            </a:r>
            <a:r>
              <a:rPr lang="ko-KR" altLang="en-US" sz="2000" b="1" spc="-62" dirty="0" err="1">
                <a:latin typeface="+mj-ea"/>
                <a:ea typeface="+mj-ea"/>
              </a:rPr>
              <a:t>습</a:t>
            </a:r>
            <a:r>
              <a:rPr lang="ko-KR" altLang="en-US" sz="2000" b="1" spc="-62" dirty="0">
                <a:latin typeface="+mj-ea"/>
                <a:ea typeface="+mj-ea"/>
              </a:rPr>
              <a:t> 접 수 기간</a:t>
            </a:r>
          </a:p>
        </p:txBody>
      </p:sp>
      <p:sp>
        <p:nvSpPr>
          <p:cNvPr id="97" name="양쪽 모서리가 둥근 사각형 96"/>
          <p:cNvSpPr/>
          <p:nvPr/>
        </p:nvSpPr>
        <p:spPr>
          <a:xfrm>
            <a:off x="4883555" y="866414"/>
            <a:ext cx="4587008" cy="410060"/>
          </a:xfrm>
          <a:prstGeom prst="round2SameRect">
            <a:avLst/>
          </a:prstGeom>
          <a:solidFill>
            <a:srgbClr val="9900CC"/>
          </a:solidFill>
          <a:ln>
            <a:solidFill>
              <a:srgbClr val="99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000" b="1" spc="-62" dirty="0">
                <a:latin typeface="+mj-ea"/>
              </a:rPr>
              <a:t>할 인 </a:t>
            </a:r>
            <a:r>
              <a:rPr lang="ko-KR" altLang="en-US" sz="2000" b="1" spc="-62" dirty="0" err="1">
                <a:latin typeface="+mj-ea"/>
              </a:rPr>
              <a:t>혜</a:t>
            </a:r>
            <a:r>
              <a:rPr lang="ko-KR" altLang="en-US" sz="2000" b="1" spc="-62" dirty="0">
                <a:latin typeface="+mj-ea"/>
              </a:rPr>
              <a:t> </a:t>
            </a:r>
            <a:r>
              <a:rPr lang="ko-KR" altLang="en-US" sz="2000" b="1" spc="-62" dirty="0" err="1">
                <a:latin typeface="+mj-ea"/>
              </a:rPr>
              <a:t>택</a:t>
            </a:r>
            <a:r>
              <a:rPr lang="ko-KR" altLang="en-US" sz="2000" b="1" spc="-62" dirty="0">
                <a:latin typeface="+mj-ea"/>
              </a:rPr>
              <a:t> </a:t>
            </a:r>
            <a:r>
              <a:rPr lang="en-US" altLang="ko-KR" sz="2000" b="1" spc="-62" dirty="0">
                <a:latin typeface="+mj-ea"/>
              </a:rPr>
              <a:t>(</a:t>
            </a:r>
            <a:r>
              <a:rPr lang="ko-KR" altLang="en-US" sz="2000" b="1" spc="-62" dirty="0">
                <a:latin typeface="+mj-ea"/>
              </a:rPr>
              <a:t>중복할인불가</a:t>
            </a:r>
            <a:r>
              <a:rPr lang="en-US" altLang="ko-KR" sz="2000" b="1" spc="-62" dirty="0">
                <a:latin typeface="+mj-ea"/>
              </a:rPr>
              <a:t>)</a:t>
            </a:r>
            <a:endParaRPr lang="ko-KR" altLang="en-US" sz="2000" b="1" spc="-62" dirty="0">
              <a:latin typeface="+mj-ea"/>
            </a:endParaRPr>
          </a:p>
        </p:txBody>
      </p:sp>
      <p:sp>
        <p:nvSpPr>
          <p:cNvPr id="93" name="양쪽 모서리가 둥근 사각형 92"/>
          <p:cNvSpPr/>
          <p:nvPr/>
        </p:nvSpPr>
        <p:spPr>
          <a:xfrm>
            <a:off x="4896932" y="6656367"/>
            <a:ext cx="4570513" cy="395696"/>
          </a:xfrm>
          <a:prstGeom prst="round2SameRect">
            <a:avLst/>
          </a:prstGeom>
          <a:solidFill>
            <a:srgbClr val="9900CC"/>
          </a:solidFill>
          <a:ln>
            <a:solidFill>
              <a:srgbClr val="99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736" b="1" spc="-62" dirty="0">
                <a:latin typeface="+mj-ea"/>
                <a:ea typeface="+mj-ea"/>
              </a:rPr>
              <a:t>환 불 안 내</a:t>
            </a:r>
            <a:endParaRPr lang="ko-KR" altLang="en-US" sz="1487" b="1" spc="-62" dirty="0">
              <a:latin typeface="+mj-ea"/>
              <a:ea typeface="+mj-ea"/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4894281" y="12193723"/>
            <a:ext cx="4541348" cy="461665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  <a:effectLst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ko-KR" sz="2000" spc="-6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                </a:t>
            </a:r>
            <a:r>
              <a:rPr lang="en-US" altLang="ko-KR" sz="2000" spc="-62" dirty="0" smtClean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    </a:t>
            </a:r>
            <a:r>
              <a:rPr lang="ko-KR" altLang="en-US" sz="1600" b="1" spc="-62" dirty="0" smtClean="0">
                <a:solidFill>
                  <a:schemeClr val="bg1"/>
                </a:solidFill>
                <a:latin typeface="한컴 말랑말랑 Bold" panose="020F0803000000000000" pitchFamily="50" charset="-127"/>
                <a:ea typeface="한컴 말랑말랑 Bold" panose="020F0803000000000000" pitchFamily="50" charset="-127"/>
              </a:rPr>
              <a:t>문의전화   </a:t>
            </a:r>
            <a:r>
              <a:rPr lang="en-US" altLang="ko-KR" sz="1600" b="1" spc="-62" dirty="0">
                <a:solidFill>
                  <a:schemeClr val="bg1"/>
                </a:solidFill>
                <a:latin typeface="한컴 말랑말랑 Bold" panose="020F0803000000000000" pitchFamily="50" charset="-127"/>
                <a:ea typeface="한컴 말랑말랑 Bold" panose="020F0803000000000000" pitchFamily="50" charset="-127"/>
              </a:rPr>
              <a:t>031-8086-7390</a:t>
            </a:r>
          </a:p>
        </p:txBody>
      </p:sp>
      <p:grpSp>
        <p:nvGrpSpPr>
          <p:cNvPr id="67" name="그룹 66"/>
          <p:cNvGrpSpPr/>
          <p:nvPr/>
        </p:nvGrpSpPr>
        <p:grpSpPr>
          <a:xfrm>
            <a:off x="5612845" y="12260860"/>
            <a:ext cx="434681" cy="348449"/>
            <a:chOff x="2782888" y="2201861"/>
            <a:chExt cx="3095625" cy="3686175"/>
          </a:xfrm>
        </p:grpSpPr>
        <p:pic>
          <p:nvPicPr>
            <p:cNvPr id="68" name="그림 67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782888" y="2201861"/>
              <a:ext cx="3095625" cy="3686175"/>
            </a:xfrm>
            <a:prstGeom prst="rect">
              <a:avLst/>
            </a:prstGeom>
          </p:spPr>
        </p:pic>
        <p:grpSp>
          <p:nvGrpSpPr>
            <p:cNvPr id="69" name="그룹 68"/>
            <p:cNvGrpSpPr/>
            <p:nvPr/>
          </p:nvGrpSpPr>
          <p:grpSpPr>
            <a:xfrm>
              <a:off x="3235322" y="2635249"/>
              <a:ext cx="2190753" cy="2581275"/>
              <a:chOff x="2762250" y="2635249"/>
              <a:chExt cx="2190753" cy="2581275"/>
            </a:xfrm>
          </p:grpSpPr>
          <p:pic>
            <p:nvPicPr>
              <p:cNvPr id="71" name="그림 70"/>
              <p:cNvPicPr>
                <a:picLocks noChangeAspect="1"/>
              </p:cNvPicPr>
              <p:nvPr/>
            </p:nvPicPr>
            <p:blipFill rotWithShape="1">
              <a:blip r:embed="rId5"/>
              <a:srcRect l="12602" r="21138"/>
              <a:stretch/>
            </p:blipFill>
            <p:spPr>
              <a:xfrm>
                <a:off x="4176716" y="2635249"/>
                <a:ext cx="776287" cy="2581275"/>
              </a:xfrm>
              <a:prstGeom prst="rect">
                <a:avLst/>
              </a:prstGeom>
            </p:spPr>
          </p:pic>
          <p:pic>
            <p:nvPicPr>
              <p:cNvPr id="73" name="그림 72"/>
              <p:cNvPicPr>
                <a:picLocks noChangeAspect="1"/>
              </p:cNvPicPr>
              <p:nvPr/>
            </p:nvPicPr>
            <p:blipFill rotWithShape="1">
              <a:blip r:embed="rId6"/>
              <a:srcRect l="23472" r="9445"/>
              <a:stretch/>
            </p:blipFill>
            <p:spPr>
              <a:xfrm>
                <a:off x="2762250" y="2878136"/>
                <a:ext cx="766763" cy="2095500"/>
              </a:xfrm>
              <a:prstGeom prst="rect">
                <a:avLst/>
              </a:prstGeom>
            </p:spPr>
          </p:pic>
        </p:grpSp>
      </p:grpSp>
    </p:spTree>
    <p:extLst>
      <p:ext uri="{BB962C8B-B14F-4D97-AF65-F5344CB8AC3E}">
        <p14:creationId xmlns:p14="http://schemas.microsoft.com/office/powerpoint/2010/main" val="2521817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직사각형 52"/>
          <p:cNvSpPr/>
          <p:nvPr/>
        </p:nvSpPr>
        <p:spPr>
          <a:xfrm>
            <a:off x="0" y="0"/>
            <a:ext cx="9601200" cy="12801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325"/>
          </a:p>
        </p:txBody>
      </p:sp>
      <p:sp>
        <p:nvSpPr>
          <p:cNvPr id="48" name="직사각형 47"/>
          <p:cNvSpPr/>
          <p:nvPr/>
        </p:nvSpPr>
        <p:spPr>
          <a:xfrm>
            <a:off x="97766" y="202889"/>
            <a:ext cx="9528057" cy="12370858"/>
          </a:xfrm>
          <a:prstGeom prst="rect">
            <a:avLst/>
          </a:prstGeom>
          <a:solidFill>
            <a:schemeClr val="bg1"/>
          </a:solidFill>
          <a:ln w="57150">
            <a:solidFill>
              <a:srgbClr val="022EE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325"/>
          </a:p>
        </p:txBody>
      </p:sp>
      <p:sp>
        <p:nvSpPr>
          <p:cNvPr id="5" name="직사각형 4"/>
          <p:cNvSpPr/>
          <p:nvPr/>
        </p:nvSpPr>
        <p:spPr>
          <a:xfrm>
            <a:off x="936806" y="662362"/>
            <a:ext cx="3824839" cy="483453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052"/>
          </a:p>
        </p:txBody>
      </p:sp>
      <p:sp>
        <p:nvSpPr>
          <p:cNvPr id="6" name="직사각형 5"/>
          <p:cNvSpPr/>
          <p:nvPr/>
        </p:nvSpPr>
        <p:spPr>
          <a:xfrm>
            <a:off x="4824975" y="426364"/>
            <a:ext cx="3928330" cy="535477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052"/>
          </a:p>
        </p:txBody>
      </p:sp>
      <p:sp>
        <p:nvSpPr>
          <p:cNvPr id="12" name="Rectangle 1"/>
          <p:cNvSpPr>
            <a:spLocks noChangeArrowheads="1"/>
          </p:cNvSpPr>
          <p:nvPr/>
        </p:nvSpPr>
        <p:spPr bwMode="auto">
          <a:xfrm>
            <a:off x="1001098" y="-373888"/>
            <a:ext cx="6842931" cy="2720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09079" tIns="54539" rIns="109079" bIns="54539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 sz="1052"/>
          </a:p>
        </p:txBody>
      </p:sp>
      <p:sp>
        <p:nvSpPr>
          <p:cNvPr id="16" name="Rectangle 2"/>
          <p:cNvSpPr>
            <a:spLocks noChangeArrowheads="1"/>
          </p:cNvSpPr>
          <p:nvPr/>
        </p:nvSpPr>
        <p:spPr bwMode="auto">
          <a:xfrm>
            <a:off x="930800" y="6704177"/>
            <a:ext cx="6408820" cy="2720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09079" tIns="54539" rIns="109079" bIns="54539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 sz="1052"/>
          </a:p>
        </p:txBody>
      </p:sp>
      <p:sp>
        <p:nvSpPr>
          <p:cNvPr id="20" name="Rectangle 3"/>
          <p:cNvSpPr>
            <a:spLocks noChangeArrowheads="1"/>
          </p:cNvSpPr>
          <p:nvPr/>
        </p:nvSpPr>
        <p:spPr bwMode="auto">
          <a:xfrm>
            <a:off x="923425" y="13310002"/>
            <a:ext cx="6766839" cy="2720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09079" tIns="54539" rIns="109079" bIns="54539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 sz="1052"/>
          </a:p>
        </p:txBody>
      </p:sp>
      <p:sp>
        <p:nvSpPr>
          <p:cNvPr id="29" name="Rectangle 4"/>
          <p:cNvSpPr>
            <a:spLocks noChangeArrowheads="1"/>
          </p:cNvSpPr>
          <p:nvPr/>
        </p:nvSpPr>
        <p:spPr bwMode="auto">
          <a:xfrm>
            <a:off x="4884505" y="-589116"/>
            <a:ext cx="220353" cy="2720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109079" tIns="54539" rIns="109079" bIns="54539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 sz="1052"/>
          </a:p>
        </p:txBody>
      </p:sp>
      <p:grpSp>
        <p:nvGrpSpPr>
          <p:cNvPr id="56" name="그룹 55"/>
          <p:cNvGrpSpPr/>
          <p:nvPr/>
        </p:nvGrpSpPr>
        <p:grpSpPr>
          <a:xfrm>
            <a:off x="146181" y="215358"/>
            <a:ext cx="4711595" cy="10178245"/>
            <a:chOff x="210227" y="885822"/>
            <a:chExt cx="3099133" cy="6376486"/>
          </a:xfrm>
          <a:effectLst/>
        </p:grpSpPr>
        <p:sp>
          <p:nvSpPr>
            <p:cNvPr id="57" name="양쪽 모서리가 둥근 사각형 56"/>
            <p:cNvSpPr/>
            <p:nvPr/>
          </p:nvSpPr>
          <p:spPr>
            <a:xfrm>
              <a:off x="210227" y="885822"/>
              <a:ext cx="3096000" cy="235454"/>
            </a:xfrm>
            <a:prstGeom prst="round2SameRect">
              <a:avLst/>
            </a:prstGeom>
            <a:solidFill>
              <a:schemeClr val="accent5"/>
            </a:solidFill>
            <a:ln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1800" b="1" spc="-62" dirty="0">
                  <a:latin typeface="한컴산뜻돋움" panose="02000000000000000000" pitchFamily="2" charset="-127"/>
                  <a:ea typeface="한컴산뜻돋움" panose="02000000000000000000" pitchFamily="2" charset="-127"/>
                </a:rPr>
                <a:t>수영장 프로그램 </a:t>
              </a:r>
              <a:r>
                <a:rPr lang="en-US" altLang="ko-KR" sz="1800" b="1" spc="-62" dirty="0">
                  <a:latin typeface="한컴산뜻돋움" panose="02000000000000000000" pitchFamily="2" charset="-127"/>
                  <a:ea typeface="한컴산뜻돋움" panose="02000000000000000000" pitchFamily="2" charset="-127"/>
                </a:rPr>
                <a:t>(1</a:t>
              </a:r>
              <a:r>
                <a:rPr lang="ko-KR" altLang="en-US" sz="1800" b="1" spc="-62" dirty="0">
                  <a:latin typeface="한컴산뜻돋움" panose="02000000000000000000" pitchFamily="2" charset="-127"/>
                  <a:ea typeface="한컴산뜻돋움" panose="02000000000000000000" pitchFamily="2" charset="-127"/>
                </a:rPr>
                <a:t>층</a:t>
              </a:r>
              <a:r>
                <a:rPr lang="en-US" altLang="ko-KR" sz="1800" b="1" spc="-62" dirty="0">
                  <a:latin typeface="한컴산뜻돋움" panose="02000000000000000000" pitchFamily="2" charset="-127"/>
                  <a:ea typeface="한컴산뜻돋움" panose="02000000000000000000" pitchFamily="2" charset="-127"/>
                </a:rPr>
                <a:t>)</a:t>
              </a:r>
              <a:endParaRPr lang="ko-KR" altLang="en-US" sz="1800" b="1" spc="-62" dirty="0">
                <a:latin typeface="한컴산뜻돋움" panose="02000000000000000000" pitchFamily="2" charset="-127"/>
                <a:ea typeface="한컴산뜻돋움" panose="02000000000000000000" pitchFamily="2" charset="-127"/>
              </a:endParaRPr>
            </a:p>
          </p:txBody>
        </p:sp>
        <p:sp>
          <p:nvSpPr>
            <p:cNvPr id="58" name="직사각형 57"/>
            <p:cNvSpPr/>
            <p:nvPr/>
          </p:nvSpPr>
          <p:spPr>
            <a:xfrm>
              <a:off x="213360" y="1156654"/>
              <a:ext cx="3096000" cy="610565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325"/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2936408" y="588641"/>
            <a:ext cx="195671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900" b="1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※ </a:t>
            </a:r>
            <a:r>
              <a:rPr lang="ko-KR" altLang="en-US" sz="900" b="1" dirty="0">
                <a:solidFill>
                  <a:srgbClr val="FF0000"/>
                </a:solidFill>
              </a:rPr>
              <a:t>온라인 </a:t>
            </a:r>
            <a:r>
              <a:rPr lang="ko-KR" altLang="en-US" sz="900" b="1" dirty="0" smtClean="0">
                <a:solidFill>
                  <a:srgbClr val="FF0000"/>
                </a:solidFill>
              </a:rPr>
              <a:t>접수 시 </a:t>
            </a:r>
            <a:r>
              <a:rPr lang="ko-KR" altLang="en-US" sz="900" b="1" dirty="0">
                <a:solidFill>
                  <a:srgbClr val="FF0000"/>
                </a:solidFill>
              </a:rPr>
              <a:t>진도표 필수 확인</a:t>
            </a:r>
          </a:p>
        </p:txBody>
      </p:sp>
      <p:sp>
        <p:nvSpPr>
          <p:cNvPr id="60" name="TextBox 59"/>
          <p:cNvSpPr txBox="1"/>
          <p:nvPr/>
        </p:nvSpPr>
        <p:spPr>
          <a:xfrm>
            <a:off x="175567" y="5579070"/>
            <a:ext cx="4640663" cy="8679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ko-KR" altLang="en-US" sz="900" spc="-6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∙ 매월 </a:t>
            </a:r>
            <a:r>
              <a:rPr lang="ko-KR" altLang="en-US" sz="900" spc="-62" dirty="0" err="1" smtClean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강습반명</a:t>
            </a:r>
            <a:r>
              <a:rPr lang="en-US" altLang="ko-KR" sz="900" spc="-6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, </a:t>
            </a:r>
            <a:r>
              <a:rPr lang="ko-KR" altLang="en-US" sz="900" spc="-62" dirty="0" err="1">
                <a:latin typeface="한컴산뜻돋움" panose="02000000000000000000" pitchFamily="2" charset="-127"/>
                <a:ea typeface="한컴산뜻돋움" panose="02000000000000000000" pitchFamily="2" charset="-127"/>
              </a:rPr>
              <a:t>입문반</a:t>
            </a:r>
            <a:r>
              <a:rPr lang="ko-KR" altLang="en-US" sz="900" spc="-6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 개설 여부는  </a:t>
            </a:r>
            <a:r>
              <a:rPr lang="ko-KR" altLang="en-US" sz="900" b="1" spc="-62" dirty="0">
                <a:solidFill>
                  <a:srgbClr val="FF0000"/>
                </a:solidFill>
                <a:latin typeface="한컴산뜻돋움" panose="02000000000000000000" pitchFamily="2" charset="-127"/>
                <a:ea typeface="한컴산뜻돋움" panose="02000000000000000000" pitchFamily="2" charset="-127"/>
              </a:rPr>
              <a:t>매월 </a:t>
            </a:r>
            <a:r>
              <a:rPr lang="en-US" altLang="ko-KR" sz="900" b="1" spc="-62" dirty="0">
                <a:solidFill>
                  <a:srgbClr val="FF0000"/>
                </a:solidFill>
                <a:latin typeface="한컴산뜻돋움" panose="02000000000000000000" pitchFamily="2" charset="-127"/>
                <a:ea typeface="한컴산뜻돋움" panose="02000000000000000000" pitchFamily="2" charset="-127"/>
              </a:rPr>
              <a:t>24</a:t>
            </a:r>
            <a:r>
              <a:rPr lang="ko-KR" altLang="en-US" sz="900" b="1" spc="-62" dirty="0">
                <a:solidFill>
                  <a:srgbClr val="FF0000"/>
                </a:solidFill>
                <a:latin typeface="한컴산뜻돋움" panose="02000000000000000000" pitchFamily="2" charset="-127"/>
                <a:ea typeface="한컴산뜻돋움" panose="02000000000000000000" pitchFamily="2" charset="-127"/>
              </a:rPr>
              <a:t>일 이후  안내데스크 및</a:t>
            </a:r>
            <a:r>
              <a:rPr lang="ko-KR" altLang="en-US" sz="900" spc="-62" dirty="0">
                <a:solidFill>
                  <a:srgbClr val="FF0000"/>
                </a:solidFill>
                <a:latin typeface="한컴산뜻돋움" panose="02000000000000000000" pitchFamily="2" charset="-127"/>
                <a:ea typeface="한컴산뜻돋움" panose="02000000000000000000" pitchFamily="2" charset="-127"/>
              </a:rPr>
              <a:t> </a:t>
            </a:r>
            <a:r>
              <a:rPr lang="ko-KR" altLang="en-US" sz="900" b="1" spc="-62" dirty="0">
                <a:solidFill>
                  <a:srgbClr val="FF0000"/>
                </a:solidFill>
                <a:latin typeface="한컴산뜻돋움" panose="02000000000000000000" pitchFamily="2" charset="-127"/>
                <a:ea typeface="한컴산뜻돋움" panose="02000000000000000000" pitchFamily="2" charset="-127"/>
              </a:rPr>
              <a:t>홈페이지</a:t>
            </a:r>
            <a:r>
              <a:rPr lang="ko-KR" altLang="en-US" sz="900" spc="-6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에서 확인 </a:t>
            </a:r>
            <a:r>
              <a:rPr lang="ko-KR" altLang="en-US" sz="900" spc="-62" dirty="0" smtClean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가능</a:t>
            </a:r>
            <a:endParaRPr lang="en-US" altLang="ko-KR" sz="900" spc="-62" dirty="0" smtClean="0">
              <a:latin typeface="한컴산뜻돋움" panose="02000000000000000000" pitchFamily="2" charset="-127"/>
              <a:ea typeface="한컴산뜻돋움" panose="02000000000000000000" pitchFamily="2" charset="-127"/>
            </a:endParaRPr>
          </a:p>
          <a:p>
            <a:pPr>
              <a:lnSpc>
                <a:spcPct val="110000"/>
              </a:lnSpc>
            </a:pPr>
            <a:r>
              <a:rPr lang="ko-KR" altLang="en-US" sz="900" spc="-6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∙ </a:t>
            </a:r>
            <a:r>
              <a:rPr lang="ko-KR" altLang="en-US" sz="900" spc="-62" dirty="0" smtClean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월</a:t>
            </a:r>
            <a:r>
              <a:rPr lang="en-US" altLang="ko-KR" sz="900" spc="-6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, </a:t>
            </a:r>
            <a:r>
              <a:rPr lang="ko-KR" altLang="en-US" sz="900" spc="-6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수</a:t>
            </a:r>
            <a:r>
              <a:rPr lang="en-US" altLang="ko-KR" sz="900" spc="-6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, </a:t>
            </a:r>
            <a:r>
              <a:rPr lang="ko-KR" altLang="en-US" sz="900" spc="-6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금 </a:t>
            </a:r>
            <a:r>
              <a:rPr lang="ko-KR" altLang="en-US" sz="900" spc="-62" dirty="0" err="1" smtClean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강습반은</a:t>
            </a:r>
            <a:r>
              <a:rPr lang="ko-KR" altLang="en-US" sz="900" spc="-62" dirty="0" smtClean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 </a:t>
            </a:r>
            <a:r>
              <a:rPr lang="ko-KR" altLang="en-US" sz="900" spc="-6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화</a:t>
            </a:r>
            <a:r>
              <a:rPr lang="en-US" altLang="ko-KR" sz="900" spc="-6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,</a:t>
            </a:r>
            <a:r>
              <a:rPr lang="ko-KR" altLang="en-US" sz="900" spc="-6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목 </a:t>
            </a:r>
            <a:r>
              <a:rPr lang="en-US" altLang="ko-KR" sz="900" spc="-6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2</a:t>
            </a:r>
            <a:r>
              <a:rPr lang="ko-KR" altLang="en-US" sz="900" spc="-6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회 </a:t>
            </a:r>
            <a:r>
              <a:rPr lang="en-US" altLang="ko-KR" sz="900" spc="-6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/ </a:t>
            </a:r>
            <a:r>
              <a:rPr lang="ko-KR" altLang="en-US" sz="900" spc="-6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화</a:t>
            </a:r>
            <a:r>
              <a:rPr lang="en-US" altLang="ko-KR" sz="900" spc="-6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,</a:t>
            </a:r>
            <a:r>
              <a:rPr lang="ko-KR" altLang="en-US" sz="900" spc="-6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목 </a:t>
            </a:r>
            <a:r>
              <a:rPr lang="ko-KR" altLang="en-US" sz="900" spc="-62" dirty="0" err="1" smtClean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강습반은</a:t>
            </a:r>
            <a:r>
              <a:rPr lang="ko-KR" altLang="en-US" sz="900" spc="-62" dirty="0" smtClean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 </a:t>
            </a:r>
            <a:r>
              <a:rPr lang="ko-KR" altLang="en-US" sz="900" spc="-6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월</a:t>
            </a:r>
            <a:r>
              <a:rPr lang="en-US" altLang="ko-KR" sz="900" spc="-6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,</a:t>
            </a:r>
            <a:r>
              <a:rPr lang="ko-KR" altLang="en-US" sz="900" spc="-6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수 중 </a:t>
            </a:r>
            <a:r>
              <a:rPr lang="en-US" altLang="ko-KR" sz="900" spc="-6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1</a:t>
            </a:r>
            <a:r>
              <a:rPr lang="ko-KR" altLang="en-US" sz="900" spc="-62" dirty="0" smtClean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회로 </a:t>
            </a:r>
            <a:r>
              <a:rPr lang="ko-KR" altLang="en-US" sz="900" spc="-6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자유수영 운영시간에  </a:t>
            </a:r>
            <a:endParaRPr lang="en-US" altLang="ko-KR" sz="900" spc="-62" dirty="0" smtClean="0">
              <a:latin typeface="한컴산뜻돋움" panose="02000000000000000000" pitchFamily="2" charset="-127"/>
              <a:ea typeface="한컴산뜻돋움" panose="02000000000000000000" pitchFamily="2" charset="-127"/>
            </a:endParaRPr>
          </a:p>
          <a:p>
            <a:pPr>
              <a:lnSpc>
                <a:spcPct val="110000"/>
              </a:lnSpc>
            </a:pPr>
            <a:r>
              <a:rPr lang="en-US" altLang="ko-KR" sz="900" spc="-6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 </a:t>
            </a:r>
            <a:r>
              <a:rPr lang="en-US" altLang="ko-KR" sz="900" spc="-62" dirty="0" smtClean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 </a:t>
            </a:r>
            <a:r>
              <a:rPr lang="ko-KR" altLang="en-US" sz="900" spc="-62" dirty="0" smtClean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서비스 </a:t>
            </a:r>
            <a:r>
              <a:rPr lang="en-US" altLang="ko-KR" sz="900" b="1" spc="-62" dirty="0" smtClean="0">
                <a:solidFill>
                  <a:srgbClr val="FF0000"/>
                </a:solidFill>
                <a:latin typeface="한컴산뜻돋움" panose="02000000000000000000" pitchFamily="2" charset="-127"/>
                <a:ea typeface="한컴산뜻돋움" panose="02000000000000000000" pitchFamily="2" charset="-127"/>
              </a:rPr>
              <a:t> </a:t>
            </a:r>
            <a:r>
              <a:rPr lang="ko-KR" altLang="en-US" sz="900" b="1" spc="-62" dirty="0" smtClean="0">
                <a:solidFill>
                  <a:srgbClr val="FF0000"/>
                </a:solidFill>
                <a:latin typeface="한컴산뜻돋움" panose="02000000000000000000" pitchFamily="2" charset="-127"/>
                <a:ea typeface="한컴산뜻돋움" panose="02000000000000000000" pitchFamily="2" charset="-127"/>
              </a:rPr>
              <a:t>자유수영</a:t>
            </a:r>
            <a:r>
              <a:rPr lang="en-US" altLang="ko-KR" sz="900" b="1" spc="-62" dirty="0">
                <a:solidFill>
                  <a:srgbClr val="FF0000"/>
                </a:solidFill>
                <a:latin typeface="한컴산뜻돋움" panose="02000000000000000000" pitchFamily="2" charset="-127"/>
                <a:ea typeface="한컴산뜻돋움" panose="02000000000000000000" pitchFamily="2" charset="-127"/>
              </a:rPr>
              <a:t> </a:t>
            </a:r>
            <a:r>
              <a:rPr lang="ko-KR" altLang="en-US" sz="900" b="1" spc="-62" dirty="0" smtClean="0">
                <a:solidFill>
                  <a:srgbClr val="FF0000"/>
                </a:solidFill>
                <a:latin typeface="한컴산뜻돋움" panose="02000000000000000000" pitchFamily="2" charset="-127"/>
                <a:ea typeface="한컴산뜻돋움" panose="02000000000000000000" pitchFamily="2" charset="-127"/>
              </a:rPr>
              <a:t>이용 </a:t>
            </a:r>
            <a:r>
              <a:rPr lang="ko-KR" altLang="en-US" sz="900" b="1" spc="-62" dirty="0">
                <a:solidFill>
                  <a:srgbClr val="FF0000"/>
                </a:solidFill>
                <a:latin typeface="한컴산뜻돋움" panose="02000000000000000000" pitchFamily="2" charset="-127"/>
                <a:ea typeface="한컴산뜻돋움" panose="02000000000000000000" pitchFamily="2" charset="-127"/>
              </a:rPr>
              <a:t>가능</a:t>
            </a:r>
            <a:r>
              <a:rPr lang="ko-KR" altLang="en-US" sz="900" spc="-6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 </a:t>
            </a:r>
            <a:r>
              <a:rPr lang="en-US" altLang="ko-KR" sz="900" spc="-6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(</a:t>
            </a:r>
            <a:r>
              <a:rPr lang="ko-KR" altLang="en-US" sz="900" spc="-62" dirty="0" err="1">
                <a:latin typeface="한컴산뜻돋움" panose="02000000000000000000" pitchFamily="2" charset="-127"/>
                <a:ea typeface="한컴산뜻돋움" panose="02000000000000000000" pitchFamily="2" charset="-127"/>
              </a:rPr>
              <a:t>아쿠아로빅</a:t>
            </a:r>
            <a:r>
              <a:rPr lang="ko-KR" altLang="en-US" sz="900" spc="-6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 </a:t>
            </a:r>
            <a:r>
              <a:rPr lang="ko-KR" altLang="en-US" sz="900" spc="-62" dirty="0" smtClean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제외</a:t>
            </a:r>
            <a:r>
              <a:rPr lang="en-US" altLang="ko-KR" sz="900" spc="-62" dirty="0" smtClean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)</a:t>
            </a:r>
          </a:p>
          <a:p>
            <a:pPr>
              <a:lnSpc>
                <a:spcPct val="110000"/>
              </a:lnSpc>
            </a:pPr>
            <a:r>
              <a:rPr lang="ko-KR" altLang="en-US" sz="900" spc="-62" dirty="0" smtClean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∙ 어린이 </a:t>
            </a:r>
            <a:r>
              <a:rPr lang="ko-KR" altLang="en-US" sz="900" spc="-62" dirty="0" err="1" smtClean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입문반으로</a:t>
            </a:r>
            <a:r>
              <a:rPr lang="ko-KR" altLang="en-US" sz="900" spc="-62" dirty="0" smtClean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 강습 전 </a:t>
            </a:r>
            <a:r>
              <a:rPr lang="ko-KR" altLang="en-US" sz="900" spc="-62" dirty="0" err="1" smtClean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환복</a:t>
            </a:r>
            <a:r>
              <a:rPr lang="ko-KR" altLang="en-US" sz="900" spc="-62" dirty="0" smtClean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 및 수영장 에티켓 등으로 </a:t>
            </a:r>
            <a:r>
              <a:rPr lang="ko-KR" altLang="en-US" sz="900" spc="-62" dirty="0" err="1" smtClean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케어가</a:t>
            </a:r>
            <a:r>
              <a:rPr lang="ko-KR" altLang="en-US" sz="900" spc="-62" dirty="0" smtClean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 필요한 경우 동성의 부모와</a:t>
            </a:r>
            <a:endParaRPr lang="en-US" altLang="ko-KR" sz="900" spc="-62" dirty="0" smtClean="0">
              <a:latin typeface="한컴산뜻돋움" panose="02000000000000000000" pitchFamily="2" charset="-127"/>
              <a:ea typeface="한컴산뜻돋움" panose="02000000000000000000" pitchFamily="2" charset="-127"/>
            </a:endParaRPr>
          </a:p>
          <a:p>
            <a:pPr>
              <a:lnSpc>
                <a:spcPct val="110000"/>
              </a:lnSpc>
            </a:pPr>
            <a:r>
              <a:rPr lang="ko-KR" altLang="en-US" sz="900" spc="-62" dirty="0" smtClean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  </a:t>
            </a:r>
            <a:r>
              <a:rPr lang="ko-KR" altLang="en-US" sz="900" spc="-62" dirty="0" err="1" smtClean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일일자유수영이용을</a:t>
            </a:r>
            <a:r>
              <a:rPr lang="ko-KR" altLang="en-US" sz="900" spc="-62" dirty="0" smtClean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 권장</a:t>
            </a:r>
            <a:r>
              <a:rPr lang="en-US" altLang="ko-KR" sz="900" spc="-62" dirty="0" smtClean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(</a:t>
            </a:r>
            <a:r>
              <a:rPr lang="ko-KR" altLang="en-US" sz="900" spc="-62" dirty="0" smtClean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비용발생</a:t>
            </a:r>
            <a:r>
              <a:rPr lang="en-US" altLang="ko-KR" sz="900" spc="-62" dirty="0" smtClean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), </a:t>
            </a:r>
            <a:r>
              <a:rPr lang="ko-KR" altLang="en-US" sz="900" spc="-62" dirty="0" smtClean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수영장 및 탈의실 내 강습생 외 입장 불가 </a:t>
            </a:r>
            <a:endParaRPr lang="en-US" altLang="ko-KR" sz="900" spc="-62" dirty="0">
              <a:latin typeface="한컴산뜻돋움" panose="02000000000000000000" pitchFamily="2" charset="-127"/>
              <a:ea typeface="한컴산뜻돋움" panose="02000000000000000000" pitchFamily="2" charset="-127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166992" y="9208196"/>
            <a:ext cx="4674736" cy="1241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ko-KR" altLang="en-US" sz="900" spc="-6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∙ 회원 카드 지참 </a:t>
            </a:r>
            <a:r>
              <a:rPr lang="en-US" altLang="ko-KR" sz="900" spc="-6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(</a:t>
            </a:r>
            <a:r>
              <a:rPr lang="ko-KR" altLang="en-US" sz="900" b="1" spc="-62" dirty="0">
                <a:solidFill>
                  <a:srgbClr val="FF0000"/>
                </a:solidFill>
                <a:latin typeface="한컴산뜻돋움" panose="02000000000000000000" pitchFamily="2" charset="-127"/>
                <a:ea typeface="한컴산뜻돋움" panose="02000000000000000000" pitchFamily="2" charset="-127"/>
              </a:rPr>
              <a:t>비회원 이용 불가</a:t>
            </a:r>
            <a:r>
              <a:rPr lang="en-US" altLang="ko-KR" sz="900" spc="-6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), </a:t>
            </a:r>
            <a:r>
              <a:rPr lang="ko-KR" altLang="en-US" sz="900" spc="-6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수영장 입장 전 </a:t>
            </a:r>
            <a:r>
              <a:rPr lang="ko-KR" altLang="en-US" sz="900" b="1" spc="-62" dirty="0">
                <a:solidFill>
                  <a:srgbClr val="FF0000"/>
                </a:solidFill>
                <a:latin typeface="한컴산뜻돋움" panose="02000000000000000000" pitchFamily="2" charset="-127"/>
                <a:ea typeface="한컴산뜻돋움" panose="02000000000000000000" pitchFamily="2" charset="-127"/>
              </a:rPr>
              <a:t>반드시 샤워 후 수영복 착용</a:t>
            </a:r>
            <a:endParaRPr lang="en-US" altLang="ko-KR" sz="900" b="1" spc="-62" dirty="0">
              <a:solidFill>
                <a:srgbClr val="FF0000"/>
              </a:solidFill>
              <a:latin typeface="한컴산뜻돋움" panose="02000000000000000000" pitchFamily="2" charset="-127"/>
              <a:ea typeface="한컴산뜻돋움" panose="02000000000000000000" pitchFamily="2" charset="-127"/>
            </a:endParaRPr>
          </a:p>
          <a:p>
            <a:pPr>
              <a:lnSpc>
                <a:spcPct val="110000"/>
              </a:lnSpc>
            </a:pPr>
            <a:r>
              <a:rPr lang="ko-KR" altLang="en-US" sz="900" spc="-62" dirty="0" smtClean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∙ </a:t>
            </a:r>
            <a:r>
              <a:rPr lang="ko-KR" altLang="en-US" sz="900" spc="-62" dirty="0" err="1" smtClean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일일자유수영</a:t>
            </a:r>
            <a:r>
              <a:rPr lang="ko-KR" altLang="en-US" sz="900" spc="-62" dirty="0" smtClean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 </a:t>
            </a:r>
            <a:r>
              <a:rPr lang="en-US" altLang="ko-KR" sz="900" spc="-62" dirty="0" smtClean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1</a:t>
            </a:r>
            <a:r>
              <a:rPr lang="ko-KR" altLang="en-US" sz="900" spc="-62" dirty="0" smtClean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일 </a:t>
            </a:r>
            <a:r>
              <a:rPr lang="en-US" altLang="ko-KR" sz="900" spc="-62" dirty="0" smtClean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1</a:t>
            </a:r>
            <a:r>
              <a:rPr lang="ko-KR" altLang="en-US" sz="900" spc="-62" dirty="0" smtClean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회 가능 </a:t>
            </a:r>
            <a:r>
              <a:rPr lang="en-US" altLang="ko-KR" sz="900" spc="-62" dirty="0" smtClean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/ </a:t>
            </a:r>
            <a:r>
              <a:rPr lang="ko-KR" altLang="en-US" sz="900" spc="-62" dirty="0" smtClean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모든 개인용품 지참 요망 </a:t>
            </a:r>
            <a:r>
              <a:rPr lang="en-US" altLang="ko-KR" sz="900" spc="-62" dirty="0" smtClean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(</a:t>
            </a:r>
            <a:r>
              <a:rPr lang="ko-KR" altLang="en-US" sz="900" spc="-62" dirty="0" err="1" smtClean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대여품</a:t>
            </a:r>
            <a:r>
              <a:rPr lang="ko-KR" altLang="en-US" sz="900" spc="-62" dirty="0" smtClean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 </a:t>
            </a:r>
            <a:r>
              <a:rPr lang="en-US" altLang="ko-KR" sz="900" spc="-62" dirty="0" smtClean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X)</a:t>
            </a:r>
          </a:p>
          <a:p>
            <a:pPr>
              <a:lnSpc>
                <a:spcPct val="110000"/>
              </a:lnSpc>
            </a:pPr>
            <a:r>
              <a:rPr lang="ko-KR" altLang="en-US" sz="900" spc="-6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∙ 물놀이 용품 </a:t>
            </a:r>
            <a:r>
              <a:rPr lang="ko-KR" altLang="en-US" sz="900" b="1" spc="-62" dirty="0">
                <a:solidFill>
                  <a:srgbClr val="FF0000"/>
                </a:solidFill>
                <a:latin typeface="한컴산뜻돋움" panose="02000000000000000000" pitchFamily="2" charset="-127"/>
                <a:ea typeface="한컴산뜻돋움" panose="02000000000000000000" pitchFamily="2" charset="-127"/>
              </a:rPr>
              <a:t>사용 불가</a:t>
            </a:r>
            <a:r>
              <a:rPr lang="ko-KR" altLang="en-US" sz="900" spc="-62" dirty="0">
                <a:solidFill>
                  <a:srgbClr val="FF0000"/>
                </a:solidFill>
                <a:latin typeface="한컴산뜻돋움" panose="02000000000000000000" pitchFamily="2" charset="-127"/>
                <a:ea typeface="한컴산뜻돋움" panose="02000000000000000000" pitchFamily="2" charset="-127"/>
              </a:rPr>
              <a:t> </a:t>
            </a:r>
            <a:r>
              <a:rPr lang="en-US" altLang="ko-KR" sz="900" spc="-6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(</a:t>
            </a:r>
            <a:r>
              <a:rPr lang="ko-KR" altLang="en-US" sz="900" spc="-62" dirty="0" err="1">
                <a:latin typeface="한컴산뜻돋움" panose="02000000000000000000" pitchFamily="2" charset="-127"/>
                <a:ea typeface="한컴산뜻돋움" panose="02000000000000000000" pitchFamily="2" charset="-127"/>
              </a:rPr>
              <a:t>킥판</a:t>
            </a:r>
            <a:r>
              <a:rPr lang="en-US" altLang="ko-KR" sz="900" spc="-6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, </a:t>
            </a:r>
            <a:r>
              <a:rPr lang="ko-KR" altLang="en-US" sz="900" spc="-6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오리 발</a:t>
            </a:r>
            <a:r>
              <a:rPr lang="en-US" altLang="ko-KR" sz="900" spc="-6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, </a:t>
            </a:r>
            <a:r>
              <a:rPr lang="ko-KR" altLang="en-US" sz="900" spc="-6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구명 조끼 등</a:t>
            </a:r>
            <a:r>
              <a:rPr lang="en-US" altLang="ko-KR" sz="900" spc="-6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), </a:t>
            </a:r>
            <a:r>
              <a:rPr lang="ko-KR" altLang="en-US" sz="900" spc="-6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액세서리 </a:t>
            </a:r>
            <a:r>
              <a:rPr lang="ko-KR" altLang="en-US" sz="900" b="1" spc="-62" dirty="0">
                <a:solidFill>
                  <a:srgbClr val="FF0000"/>
                </a:solidFill>
                <a:latin typeface="한컴산뜻돋움" panose="02000000000000000000" pitchFamily="2" charset="-127"/>
                <a:ea typeface="한컴산뜻돋움" panose="02000000000000000000" pitchFamily="2" charset="-127"/>
              </a:rPr>
              <a:t>착용 불가</a:t>
            </a:r>
            <a:endParaRPr lang="en-US" altLang="ko-KR" sz="900" b="1" spc="-62" dirty="0">
              <a:solidFill>
                <a:srgbClr val="FF0000"/>
              </a:solidFill>
              <a:latin typeface="한컴산뜻돋움" panose="02000000000000000000" pitchFamily="2" charset="-127"/>
              <a:ea typeface="한컴산뜻돋움" panose="02000000000000000000" pitchFamily="2" charset="-127"/>
            </a:endParaRPr>
          </a:p>
          <a:p>
            <a:pPr>
              <a:lnSpc>
                <a:spcPct val="130000"/>
              </a:lnSpc>
            </a:pPr>
            <a:r>
              <a:rPr lang="ko-KR" altLang="en-US" sz="900" spc="-6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∙ </a:t>
            </a:r>
            <a:r>
              <a:rPr lang="en-US" altLang="ko-KR" sz="900" spc="-6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36</a:t>
            </a:r>
            <a:r>
              <a:rPr lang="ko-KR" altLang="en-US" sz="900" spc="-6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개월 미만 유아는 </a:t>
            </a:r>
            <a:r>
              <a:rPr lang="ko-KR" altLang="en-US" sz="900" b="1" spc="-62" dirty="0">
                <a:solidFill>
                  <a:srgbClr val="FF0000"/>
                </a:solidFill>
                <a:latin typeface="한컴산뜻돋움" panose="02000000000000000000" pitchFamily="2" charset="-127"/>
                <a:ea typeface="한컴산뜻돋움" panose="02000000000000000000" pitchFamily="2" charset="-127"/>
              </a:rPr>
              <a:t>이용 불가</a:t>
            </a:r>
            <a:r>
              <a:rPr lang="en-US" altLang="ko-KR" sz="900" spc="-6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, 36</a:t>
            </a:r>
            <a:r>
              <a:rPr lang="ko-KR" altLang="en-US" sz="900" spc="-6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개월 이상 유아는 </a:t>
            </a:r>
            <a:r>
              <a:rPr lang="ko-KR" altLang="en-US" sz="900" b="1" spc="-62" dirty="0">
                <a:solidFill>
                  <a:srgbClr val="FF0000"/>
                </a:solidFill>
                <a:latin typeface="한컴산뜻돋움" panose="02000000000000000000" pitchFamily="2" charset="-127"/>
                <a:ea typeface="한컴산뜻돋움" panose="02000000000000000000" pitchFamily="2" charset="-127"/>
              </a:rPr>
              <a:t>동성 보호자 동반 입장</a:t>
            </a:r>
            <a:endParaRPr lang="en-US" altLang="ko-KR" sz="900" b="1" spc="-62" dirty="0">
              <a:solidFill>
                <a:srgbClr val="FF0000"/>
              </a:solidFill>
              <a:latin typeface="한컴산뜻돋움" panose="02000000000000000000" pitchFamily="2" charset="-127"/>
              <a:ea typeface="한컴산뜻돋움" panose="02000000000000000000" pitchFamily="2" charset="-127"/>
            </a:endParaRPr>
          </a:p>
          <a:p>
            <a:pPr>
              <a:lnSpc>
                <a:spcPct val="110000"/>
              </a:lnSpc>
            </a:pPr>
            <a:r>
              <a:rPr lang="en-US" altLang="ko-KR" sz="900" spc="-62" dirty="0" smtClean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 (</a:t>
            </a:r>
            <a:r>
              <a:rPr lang="ko-KR" altLang="en-US" sz="900" spc="-62" dirty="0" smtClean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수영복 </a:t>
            </a:r>
            <a:r>
              <a:rPr lang="ko-KR" altLang="en-US" sz="900" spc="-62" dirty="0" err="1" smtClean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환복</a:t>
            </a:r>
            <a:r>
              <a:rPr lang="ko-KR" altLang="en-US" sz="900" spc="-6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 </a:t>
            </a:r>
            <a:r>
              <a:rPr lang="ko-KR" altLang="en-US" sz="900" spc="-62" dirty="0" smtClean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등의 이유로 </a:t>
            </a:r>
            <a:r>
              <a:rPr lang="ko-KR" altLang="en-US" sz="900" spc="-62" dirty="0" err="1" smtClean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미발권자</a:t>
            </a:r>
            <a:r>
              <a:rPr lang="en-US" altLang="ko-KR" sz="900" spc="-62" dirty="0" smtClean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(</a:t>
            </a:r>
            <a:r>
              <a:rPr lang="ko-KR" altLang="en-US" sz="900" spc="-62" dirty="0" smtClean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보호자</a:t>
            </a:r>
            <a:r>
              <a:rPr lang="en-US" altLang="ko-KR" sz="900" spc="-62" dirty="0" smtClean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) </a:t>
            </a:r>
            <a:r>
              <a:rPr lang="ko-KR" altLang="en-US" sz="900" spc="-62" dirty="0" smtClean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탈의실 입장 불가</a:t>
            </a:r>
            <a:r>
              <a:rPr lang="en-US" altLang="ko-KR" sz="900" spc="-62" dirty="0" smtClean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)</a:t>
            </a:r>
            <a:endParaRPr lang="en-US" altLang="ko-KR" sz="900" spc="-62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>
              <a:lnSpc>
                <a:spcPct val="130000"/>
              </a:lnSpc>
            </a:pPr>
            <a:r>
              <a:rPr lang="ko-KR" altLang="en-US" sz="900" spc="-62" dirty="0" smtClean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∙ </a:t>
            </a:r>
            <a:r>
              <a:rPr lang="ko-KR" altLang="en-US" sz="900" spc="-6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입장은 시작 </a:t>
            </a:r>
            <a:r>
              <a:rPr lang="en-US" altLang="ko-KR" sz="900" spc="-6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20</a:t>
            </a:r>
            <a:r>
              <a:rPr lang="ko-KR" altLang="en-US" sz="900" spc="-6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분전 부터 </a:t>
            </a:r>
            <a:r>
              <a:rPr lang="en-US" altLang="ko-KR" sz="900" spc="-6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~ </a:t>
            </a:r>
            <a:r>
              <a:rPr lang="ko-KR" altLang="en-US" sz="900" spc="-6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종료 </a:t>
            </a:r>
            <a:r>
              <a:rPr lang="en-US" altLang="ko-KR" sz="900" spc="-6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20</a:t>
            </a:r>
            <a:r>
              <a:rPr lang="ko-KR" altLang="en-US" sz="900" spc="-6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분 전까지 </a:t>
            </a:r>
            <a:r>
              <a:rPr lang="ko-KR" altLang="en-US" sz="900" spc="-62" dirty="0" smtClean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선착순 </a:t>
            </a:r>
            <a:r>
              <a:rPr lang="ko-KR" altLang="en-US" sz="900" spc="-6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발권</a:t>
            </a:r>
            <a:endParaRPr lang="en-US" altLang="ko-KR" sz="900" b="1" spc="-62" dirty="0">
              <a:solidFill>
                <a:srgbClr val="FF0000"/>
              </a:solidFill>
              <a:latin typeface="한컴산뜻돋움" panose="02000000000000000000" pitchFamily="2" charset="-127"/>
              <a:ea typeface="한컴산뜻돋움" panose="02000000000000000000" pitchFamily="2" charset="-127"/>
            </a:endParaRPr>
          </a:p>
          <a:p>
            <a:pPr>
              <a:lnSpc>
                <a:spcPct val="130000"/>
              </a:lnSpc>
            </a:pPr>
            <a:r>
              <a:rPr lang="ko-KR" altLang="en-US" sz="900" spc="-62" dirty="0" smtClean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∙ </a:t>
            </a:r>
            <a:r>
              <a:rPr lang="ko-KR" altLang="en-US" sz="900" b="1" spc="-62" dirty="0">
                <a:solidFill>
                  <a:srgbClr val="FF0000"/>
                </a:solidFill>
                <a:latin typeface="한컴산뜻돋움" panose="02000000000000000000" pitchFamily="2" charset="-127"/>
                <a:ea typeface="한컴산뜻돋움" panose="02000000000000000000" pitchFamily="2" charset="-127"/>
              </a:rPr>
              <a:t>실내 전용 수영모</a:t>
            </a:r>
            <a:r>
              <a:rPr lang="en-US" altLang="ko-KR" sz="900" b="1" spc="-62" dirty="0">
                <a:solidFill>
                  <a:srgbClr val="FF0000"/>
                </a:solidFill>
                <a:latin typeface="한컴산뜻돋움" panose="02000000000000000000" pitchFamily="2" charset="-127"/>
                <a:ea typeface="한컴산뜻돋움" panose="02000000000000000000" pitchFamily="2" charset="-127"/>
              </a:rPr>
              <a:t>, </a:t>
            </a:r>
            <a:r>
              <a:rPr lang="ko-KR" altLang="en-US" sz="900" b="1" spc="-62" dirty="0">
                <a:solidFill>
                  <a:srgbClr val="FF0000"/>
                </a:solidFill>
                <a:latin typeface="한컴산뜻돋움" panose="02000000000000000000" pitchFamily="2" charset="-127"/>
                <a:ea typeface="한컴산뜻돋움" panose="02000000000000000000" pitchFamily="2" charset="-127"/>
              </a:rPr>
              <a:t>수경</a:t>
            </a:r>
            <a:r>
              <a:rPr lang="en-US" altLang="ko-KR" sz="900" b="1" spc="-62" dirty="0">
                <a:solidFill>
                  <a:srgbClr val="FF0000"/>
                </a:solidFill>
                <a:latin typeface="한컴산뜻돋움" panose="02000000000000000000" pitchFamily="2" charset="-127"/>
                <a:ea typeface="한컴산뜻돋움" panose="02000000000000000000" pitchFamily="2" charset="-127"/>
              </a:rPr>
              <a:t>, </a:t>
            </a:r>
            <a:r>
              <a:rPr lang="ko-KR" altLang="en-US" sz="900" b="1" spc="-62" dirty="0">
                <a:solidFill>
                  <a:srgbClr val="FF0000"/>
                </a:solidFill>
                <a:latin typeface="한컴산뜻돋움" panose="02000000000000000000" pitchFamily="2" charset="-127"/>
                <a:ea typeface="한컴산뜻돋움" panose="02000000000000000000" pitchFamily="2" charset="-127"/>
              </a:rPr>
              <a:t>수영복 착용 </a:t>
            </a:r>
            <a:r>
              <a:rPr lang="en-US" altLang="ko-KR" sz="900" spc="-6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(</a:t>
            </a:r>
            <a:r>
              <a:rPr lang="ko-KR" altLang="en-US" sz="900" spc="-6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비치 웨어</a:t>
            </a:r>
            <a:r>
              <a:rPr lang="en-US" altLang="ko-KR" sz="900" spc="-6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, </a:t>
            </a:r>
            <a:r>
              <a:rPr lang="ko-KR" altLang="en-US" sz="900" spc="-6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트렁크 팬티</a:t>
            </a:r>
            <a:r>
              <a:rPr lang="en-US" altLang="ko-KR" sz="900" spc="-6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, </a:t>
            </a:r>
            <a:r>
              <a:rPr lang="ko-KR" altLang="en-US" sz="900" spc="-6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비키니 등 불가</a:t>
            </a:r>
            <a:r>
              <a:rPr lang="en-US" altLang="ko-KR" sz="900" spc="-6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)</a:t>
            </a:r>
            <a:endParaRPr lang="en-US" altLang="ko-KR" sz="900" b="1" spc="-62" dirty="0">
              <a:solidFill>
                <a:srgbClr val="FF0000"/>
              </a:solidFill>
              <a:latin typeface="한컴산뜻돋움" panose="02000000000000000000" pitchFamily="2" charset="-127"/>
              <a:ea typeface="한컴산뜻돋움" panose="02000000000000000000" pitchFamily="2" charset="-127"/>
            </a:endParaRPr>
          </a:p>
        </p:txBody>
      </p:sp>
      <p:sp>
        <p:nvSpPr>
          <p:cNvPr id="55" name="양쪽 모서리가 둥근 사각형 54"/>
          <p:cNvSpPr/>
          <p:nvPr/>
        </p:nvSpPr>
        <p:spPr>
          <a:xfrm>
            <a:off x="145624" y="10485216"/>
            <a:ext cx="4697863" cy="374997"/>
          </a:xfrm>
          <a:prstGeom prst="round2SameRect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000" b="1" spc="-6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실내</a:t>
            </a:r>
            <a:r>
              <a:rPr lang="en-US" altLang="ko-KR" sz="2000" b="1" spc="-6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(</a:t>
            </a:r>
            <a:r>
              <a:rPr lang="ko-KR" altLang="en-US" sz="2000" b="1" spc="-6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장애인</a:t>
            </a:r>
            <a:r>
              <a:rPr lang="en-US" altLang="ko-KR" sz="2000" b="1" spc="-6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)</a:t>
            </a:r>
            <a:r>
              <a:rPr lang="ko-KR" altLang="en-US" sz="2000" b="1" spc="-6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탁구시설 자유이용 </a:t>
            </a:r>
            <a:r>
              <a:rPr lang="en-US" altLang="ko-KR" sz="2000" b="1" spc="-6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(2</a:t>
            </a:r>
            <a:r>
              <a:rPr lang="ko-KR" altLang="en-US" sz="2000" b="1" spc="-6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층</a:t>
            </a:r>
            <a:r>
              <a:rPr lang="en-US" altLang="ko-KR" sz="2000" b="1" spc="-6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)</a:t>
            </a:r>
            <a:endParaRPr lang="ko-KR" altLang="en-US" sz="2000" b="1" spc="-62" dirty="0">
              <a:latin typeface="한컴산뜻돋움" panose="02000000000000000000" pitchFamily="2" charset="-127"/>
              <a:ea typeface="한컴산뜻돋움" panose="02000000000000000000" pitchFamily="2" charset="-127"/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143865" y="12296603"/>
            <a:ext cx="4617780" cy="2585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ko-KR" sz="900" b="1" spc="-6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※ </a:t>
            </a:r>
            <a:r>
              <a:rPr lang="ko-KR" altLang="en-US" sz="900" b="1" spc="-62" dirty="0" smtClean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 </a:t>
            </a:r>
            <a:r>
              <a:rPr lang="ko-KR" altLang="en-US" sz="900" b="1" spc="-6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총 </a:t>
            </a:r>
            <a:r>
              <a:rPr lang="en-US" altLang="ko-KR" sz="900" b="1" spc="-6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3</a:t>
            </a:r>
            <a:r>
              <a:rPr lang="ko-KR" altLang="en-US" sz="900" b="1" spc="-6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탁 중 </a:t>
            </a:r>
            <a:r>
              <a:rPr lang="ko-KR" altLang="en-US" sz="900" b="1" kern="0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「장애인 전용 </a:t>
            </a:r>
            <a:r>
              <a:rPr lang="en-US" altLang="ko-KR" sz="900" b="1" kern="0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2</a:t>
            </a:r>
            <a:r>
              <a:rPr lang="ko-KR" altLang="en-US" sz="900" b="1" kern="0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탁」</a:t>
            </a:r>
            <a:r>
              <a:rPr lang="en-US" altLang="ko-KR" sz="900" b="1" kern="0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, </a:t>
            </a:r>
            <a:r>
              <a:rPr lang="ko-KR" altLang="en-US" sz="900" b="1" kern="0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「비장애인 전용 </a:t>
            </a:r>
            <a:r>
              <a:rPr lang="en-US" altLang="ko-KR" sz="900" b="1" kern="0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1</a:t>
            </a:r>
            <a:r>
              <a:rPr lang="ko-KR" altLang="en-US" sz="900" b="1" kern="0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탁」 변경사용 불가</a:t>
            </a:r>
            <a:r>
              <a:rPr lang="en-US" altLang="ko-KR" sz="900" spc="-6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 , </a:t>
            </a:r>
            <a:r>
              <a:rPr lang="ko-KR" altLang="en-US" sz="900" b="1" spc="-62" dirty="0">
                <a:solidFill>
                  <a:srgbClr val="FF0000"/>
                </a:solidFill>
                <a:latin typeface="한컴산뜻돋움" panose="02000000000000000000" pitchFamily="2" charset="-127"/>
                <a:ea typeface="한컴산뜻돋움" panose="02000000000000000000" pitchFamily="2" charset="-127"/>
              </a:rPr>
              <a:t>실내 전용화 착용</a:t>
            </a:r>
            <a:endParaRPr lang="ko-KR" altLang="en-US" sz="900" b="1" kern="0" dirty="0">
              <a:latin typeface="한컴산뜻돋움" panose="02000000000000000000" pitchFamily="2" charset="-127"/>
              <a:ea typeface="한컴산뜻돋움" panose="02000000000000000000" pitchFamily="2" charset="-127"/>
            </a:endParaRPr>
          </a:p>
        </p:txBody>
      </p:sp>
      <p:sp>
        <p:nvSpPr>
          <p:cNvPr id="67" name="양쪽 모서리가 둥근 사각형 66"/>
          <p:cNvSpPr/>
          <p:nvPr/>
        </p:nvSpPr>
        <p:spPr>
          <a:xfrm>
            <a:off x="4930708" y="285862"/>
            <a:ext cx="4511293" cy="314949"/>
          </a:xfrm>
          <a:prstGeom prst="round2SameRect">
            <a:avLst/>
          </a:prstGeom>
          <a:solidFill>
            <a:srgbClr val="E260D9"/>
          </a:solidFill>
          <a:ln>
            <a:solidFill>
              <a:srgbClr val="E260D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800" b="1" spc="-6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 GX</a:t>
            </a:r>
            <a:r>
              <a:rPr lang="ko-KR" altLang="en-US" sz="1800" b="1" spc="-6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 프로그램 </a:t>
            </a:r>
            <a:r>
              <a:rPr lang="en-US" altLang="ko-KR" sz="1800" b="1" spc="-6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(3</a:t>
            </a:r>
            <a:r>
              <a:rPr lang="ko-KR" altLang="en-US" sz="1800" b="1" spc="-6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층</a:t>
            </a:r>
            <a:r>
              <a:rPr lang="en-US" altLang="ko-KR" sz="1800" b="1" spc="-6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)</a:t>
            </a:r>
            <a:endParaRPr lang="ko-KR" altLang="en-US" sz="1800" b="1" spc="-62" dirty="0">
              <a:latin typeface="한컴산뜻돋움" panose="02000000000000000000" pitchFamily="2" charset="-127"/>
              <a:ea typeface="한컴산뜻돋움" panose="02000000000000000000" pitchFamily="2" charset="-127"/>
            </a:endParaRPr>
          </a:p>
        </p:txBody>
      </p:sp>
      <p:sp>
        <p:nvSpPr>
          <p:cNvPr id="72" name="양쪽 모서리가 둥근 사각형 71"/>
          <p:cNvSpPr/>
          <p:nvPr/>
        </p:nvSpPr>
        <p:spPr>
          <a:xfrm>
            <a:off x="4918621" y="2735850"/>
            <a:ext cx="4526783" cy="295070"/>
          </a:xfrm>
          <a:prstGeom prst="round2SameRect">
            <a:avLst/>
          </a:prstGeom>
          <a:solidFill>
            <a:srgbClr val="E260D9"/>
          </a:solidFill>
          <a:ln>
            <a:solidFill>
              <a:srgbClr val="E260D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800" b="1" spc="-6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    에어로빅 프로그램 </a:t>
            </a:r>
            <a:r>
              <a:rPr lang="en-US" altLang="ko-KR" sz="1800" b="1" spc="-6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(3</a:t>
            </a:r>
            <a:r>
              <a:rPr lang="ko-KR" altLang="en-US" sz="1800" b="1" spc="-6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층</a:t>
            </a:r>
            <a:r>
              <a:rPr lang="en-US" altLang="ko-KR" sz="1800" b="1" spc="-6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)</a:t>
            </a:r>
            <a:endParaRPr lang="ko-KR" altLang="en-US" sz="1800" b="1" spc="-62" dirty="0">
              <a:latin typeface="한컴산뜻돋움" panose="02000000000000000000" pitchFamily="2" charset="-127"/>
              <a:ea typeface="한컴산뜻돋움" panose="02000000000000000000" pitchFamily="2" charset="-127"/>
            </a:endParaRPr>
          </a:p>
        </p:txBody>
      </p:sp>
      <p:sp>
        <p:nvSpPr>
          <p:cNvPr id="79" name="양쪽 모서리가 둥근 사각형 78"/>
          <p:cNvSpPr/>
          <p:nvPr/>
        </p:nvSpPr>
        <p:spPr>
          <a:xfrm>
            <a:off x="4948755" y="5100739"/>
            <a:ext cx="4500045" cy="264889"/>
          </a:xfrm>
          <a:prstGeom prst="round2SameRect">
            <a:avLst/>
          </a:prstGeom>
          <a:solidFill>
            <a:schemeClr val="accent6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611" b="1" spc="-6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                        </a:t>
            </a:r>
            <a:r>
              <a:rPr lang="ko-KR" altLang="en-US" sz="1800" b="1" spc="-6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헬스장 </a:t>
            </a:r>
            <a:r>
              <a:rPr lang="en-US" altLang="ko-KR" sz="1800" b="1" spc="-6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(3</a:t>
            </a:r>
            <a:r>
              <a:rPr lang="ko-KR" altLang="en-US" sz="1800" b="1" spc="-6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층</a:t>
            </a:r>
            <a:r>
              <a:rPr lang="en-US" altLang="ko-KR" sz="1800" b="1" spc="-6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)</a:t>
            </a:r>
            <a:r>
              <a:rPr lang="en-US" altLang="ko-KR" sz="1611" b="1" spc="-6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 </a:t>
            </a:r>
            <a:r>
              <a:rPr lang="en-US" altLang="ko-KR" sz="1200" b="1" dirty="0">
                <a:solidFill>
                  <a:srgbClr val="FF0000"/>
                </a:solidFill>
              </a:rPr>
              <a:t>(</a:t>
            </a:r>
            <a:r>
              <a:rPr lang="ko-KR" altLang="en-US" sz="1200" b="1" dirty="0">
                <a:solidFill>
                  <a:srgbClr val="FF0000"/>
                </a:solidFill>
              </a:rPr>
              <a:t>일요일 〮 공휴일 휴장</a:t>
            </a:r>
            <a:r>
              <a:rPr lang="en-US" altLang="ko-KR" sz="1200" b="1" dirty="0">
                <a:solidFill>
                  <a:srgbClr val="FF0000"/>
                </a:solidFill>
              </a:rPr>
              <a:t>)</a:t>
            </a:r>
            <a:endParaRPr lang="ko-KR" altLang="en-US" sz="1200" b="1" dirty="0">
              <a:solidFill>
                <a:srgbClr val="FF0000"/>
              </a:solidFill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4906244" y="6927719"/>
            <a:ext cx="3867871" cy="3882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ko-KR" altLang="en-US" sz="900" spc="-6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∙  </a:t>
            </a:r>
            <a:r>
              <a:rPr lang="ko-KR" altLang="en-US" sz="900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입장</a:t>
            </a:r>
            <a:r>
              <a:rPr lang="en-US" altLang="ko-KR" sz="900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: 5</a:t>
            </a:r>
            <a:r>
              <a:rPr lang="ko-KR" altLang="en-US" sz="900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시</a:t>
            </a:r>
            <a:r>
              <a:rPr lang="en-US" altLang="ko-KR" sz="900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50</a:t>
            </a:r>
            <a:r>
              <a:rPr lang="ko-KR" altLang="en-US" sz="900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분 부터 </a:t>
            </a:r>
            <a:r>
              <a:rPr lang="en-US" altLang="ko-KR" sz="900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/</a:t>
            </a:r>
            <a:r>
              <a:rPr lang="ko-KR" altLang="en-US" sz="900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입장마감</a:t>
            </a:r>
            <a:r>
              <a:rPr lang="en-US" altLang="ko-KR" sz="900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:21:20</a:t>
            </a:r>
            <a:endParaRPr lang="en-US" altLang="ko-KR" sz="900" spc="-62" dirty="0">
              <a:latin typeface="한컴산뜻돋움" panose="02000000000000000000" pitchFamily="2" charset="-127"/>
              <a:ea typeface="한컴산뜻돋움" panose="02000000000000000000" pitchFamily="2" charset="-127"/>
            </a:endParaRPr>
          </a:p>
          <a:p>
            <a:pPr>
              <a:lnSpc>
                <a:spcPct val="110000"/>
              </a:lnSpc>
            </a:pPr>
            <a:r>
              <a:rPr lang="ko-KR" altLang="en-US" sz="900" spc="-6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∙  회원카드 지참</a:t>
            </a:r>
            <a:r>
              <a:rPr lang="en-US" altLang="ko-KR" sz="900" spc="-6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 (</a:t>
            </a:r>
            <a:r>
              <a:rPr lang="ko-KR" altLang="en-US" sz="900" b="1" spc="-62" dirty="0">
                <a:solidFill>
                  <a:srgbClr val="FF0000"/>
                </a:solidFill>
                <a:latin typeface="한컴산뜻돋움" panose="02000000000000000000" pitchFamily="2" charset="-127"/>
                <a:ea typeface="한컴산뜻돋움" panose="02000000000000000000" pitchFamily="2" charset="-127"/>
              </a:rPr>
              <a:t>비회원 이용불가</a:t>
            </a:r>
            <a:r>
              <a:rPr lang="en-US" altLang="ko-KR" sz="900" spc="-6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), </a:t>
            </a:r>
            <a:r>
              <a:rPr lang="ko-KR" altLang="en-US" sz="900" b="1" spc="-62" dirty="0">
                <a:solidFill>
                  <a:srgbClr val="FF0000"/>
                </a:solidFill>
                <a:latin typeface="한컴산뜻돋움" panose="02000000000000000000" pitchFamily="2" charset="-127"/>
                <a:ea typeface="한컴산뜻돋움" panose="02000000000000000000" pitchFamily="2" charset="-127"/>
              </a:rPr>
              <a:t>실내 전용화 착용</a:t>
            </a:r>
            <a:r>
              <a:rPr lang="en-US" altLang="ko-KR" sz="900" spc="-6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, </a:t>
            </a:r>
            <a:r>
              <a:rPr lang="ko-KR" altLang="en-US" sz="900" spc="-6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입장권 소지자만 입장가능</a:t>
            </a:r>
            <a:endParaRPr lang="en-US" altLang="ko-KR" sz="900" spc="-62" dirty="0">
              <a:latin typeface="한컴산뜻돋움" panose="02000000000000000000" pitchFamily="2" charset="-127"/>
              <a:ea typeface="한컴산뜻돋움" panose="02000000000000000000" pitchFamily="2" charset="-127"/>
            </a:endParaRPr>
          </a:p>
        </p:txBody>
      </p:sp>
      <p:sp>
        <p:nvSpPr>
          <p:cNvPr id="75" name="양쪽 모서리가 둥근 사각형 74"/>
          <p:cNvSpPr/>
          <p:nvPr/>
        </p:nvSpPr>
        <p:spPr>
          <a:xfrm>
            <a:off x="4956075" y="7337180"/>
            <a:ext cx="4489330" cy="318127"/>
          </a:xfrm>
          <a:prstGeom prst="round2SameRect">
            <a:avLst/>
          </a:prstGeom>
          <a:solidFill>
            <a:srgbClr val="A568D2"/>
          </a:solidFill>
          <a:ln>
            <a:solidFill>
              <a:srgbClr val="A568D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611" b="1" spc="-6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 </a:t>
            </a:r>
            <a:r>
              <a:rPr lang="ko-KR" altLang="en-US" sz="1800" b="1" spc="-6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다목적 체육관 </a:t>
            </a:r>
            <a:r>
              <a:rPr lang="en-US" altLang="ko-KR" sz="1800" b="1" spc="-6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(4</a:t>
            </a:r>
            <a:r>
              <a:rPr lang="ko-KR" altLang="en-US" sz="1800" b="1" spc="-6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층</a:t>
            </a:r>
            <a:r>
              <a:rPr lang="en-US" altLang="ko-KR" sz="1800" b="1" spc="-6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)</a:t>
            </a:r>
            <a:endParaRPr lang="ko-KR" altLang="en-US" sz="1800" b="1" spc="-62" dirty="0">
              <a:latin typeface="한컴산뜻돋움" panose="02000000000000000000" pitchFamily="2" charset="-127"/>
              <a:ea typeface="한컴산뜻돋움" panose="02000000000000000000" pitchFamily="2" charset="-127"/>
            </a:endParaRPr>
          </a:p>
        </p:txBody>
      </p:sp>
      <p:sp>
        <p:nvSpPr>
          <p:cNvPr id="89" name="TextBox 88"/>
          <p:cNvSpPr txBox="1"/>
          <p:nvPr/>
        </p:nvSpPr>
        <p:spPr>
          <a:xfrm>
            <a:off x="4870624" y="12024365"/>
            <a:ext cx="4574779" cy="5493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ko-KR" altLang="en-US" sz="900" spc="-6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∙</a:t>
            </a:r>
            <a:r>
              <a:rPr lang="en-US" altLang="ko-KR" sz="900" spc="-6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  </a:t>
            </a:r>
            <a:r>
              <a:rPr lang="ko-KR" altLang="en-US" sz="900" spc="-6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안내데스크에서는 코트 </a:t>
            </a:r>
            <a:r>
              <a:rPr lang="ko-KR" altLang="en-US" sz="900" spc="-62" dirty="0" err="1">
                <a:latin typeface="한컴산뜻돋움" panose="02000000000000000000" pitchFamily="2" charset="-127"/>
                <a:ea typeface="한컴산뜻돋움" panose="02000000000000000000" pitchFamily="2" charset="-127"/>
              </a:rPr>
              <a:t>미지정</a:t>
            </a:r>
            <a:r>
              <a:rPr lang="en-US" altLang="ko-KR" sz="900" spc="-6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, 2</a:t>
            </a:r>
            <a:r>
              <a:rPr lang="ko-KR" altLang="en-US" sz="900" spc="-6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시간 이용 후 자율 퇴장</a:t>
            </a:r>
            <a:endParaRPr lang="en-US" altLang="ko-KR" sz="900" spc="-62" dirty="0">
              <a:latin typeface="한컴산뜻돋움" panose="02000000000000000000" pitchFamily="2" charset="-127"/>
              <a:ea typeface="한컴산뜻돋움" panose="02000000000000000000" pitchFamily="2" charset="-127"/>
            </a:endParaRPr>
          </a:p>
          <a:p>
            <a:pPr>
              <a:lnSpc>
                <a:spcPct val="110000"/>
              </a:lnSpc>
            </a:pPr>
            <a:r>
              <a:rPr lang="ko-KR" altLang="en-US" sz="900" spc="-6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∙  회원카드 지참 </a:t>
            </a:r>
            <a:r>
              <a:rPr lang="en-US" altLang="ko-KR" sz="900" spc="-6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(</a:t>
            </a:r>
            <a:r>
              <a:rPr lang="ko-KR" altLang="en-US" sz="900" b="1" spc="-62" dirty="0">
                <a:solidFill>
                  <a:srgbClr val="FF0000"/>
                </a:solidFill>
                <a:latin typeface="한컴산뜻돋움" panose="02000000000000000000" pitchFamily="2" charset="-127"/>
                <a:ea typeface="한컴산뜻돋움" panose="02000000000000000000" pitchFamily="2" charset="-127"/>
              </a:rPr>
              <a:t>비회원 이용불가</a:t>
            </a:r>
            <a:r>
              <a:rPr lang="en-US" altLang="ko-KR" sz="900" spc="-6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), </a:t>
            </a:r>
            <a:r>
              <a:rPr lang="ko-KR" altLang="en-US" sz="900" b="1" spc="-62" dirty="0">
                <a:solidFill>
                  <a:srgbClr val="FF0000"/>
                </a:solidFill>
                <a:latin typeface="한컴산뜻돋움" panose="02000000000000000000" pitchFamily="2" charset="-127"/>
                <a:ea typeface="한컴산뜻돋움" panose="02000000000000000000" pitchFamily="2" charset="-127"/>
              </a:rPr>
              <a:t>실내 전용화 착용</a:t>
            </a:r>
            <a:r>
              <a:rPr lang="en-US" altLang="ko-KR" sz="900" spc="-6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, </a:t>
            </a:r>
            <a:r>
              <a:rPr lang="ko-KR" altLang="en-US" sz="900" spc="-6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입장권 소지자만 입장가능</a:t>
            </a:r>
            <a:endParaRPr lang="en-US" altLang="ko-KR" sz="900" spc="-62" dirty="0">
              <a:latin typeface="한컴산뜻돋움" panose="02000000000000000000" pitchFamily="2" charset="-127"/>
              <a:ea typeface="한컴산뜻돋움" panose="02000000000000000000" pitchFamily="2" charset="-127"/>
            </a:endParaRPr>
          </a:p>
          <a:p>
            <a:pPr>
              <a:lnSpc>
                <a:spcPct val="110000"/>
              </a:lnSpc>
            </a:pPr>
            <a:r>
              <a:rPr lang="ko-KR" altLang="en-US" sz="900" spc="-6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∙  </a:t>
            </a:r>
            <a:r>
              <a:rPr lang="ko-KR" altLang="en-US" sz="900" spc="-62" dirty="0">
                <a:solidFill>
                  <a:srgbClr val="FF0000"/>
                </a:solidFill>
                <a:latin typeface="한컴산뜻돋움" panose="02000000000000000000" pitchFamily="2" charset="-127"/>
                <a:ea typeface="한컴산뜻돋움" panose="02000000000000000000" pitchFamily="2" charset="-127"/>
              </a:rPr>
              <a:t>입장</a:t>
            </a:r>
            <a:r>
              <a:rPr lang="ko-KR" altLang="en-US" sz="900" spc="-6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은 </a:t>
            </a:r>
            <a:r>
              <a:rPr lang="ko-KR" altLang="en-US" sz="900" spc="-62" dirty="0">
                <a:solidFill>
                  <a:srgbClr val="FF0000"/>
                </a:solidFill>
                <a:latin typeface="한컴산뜻돋움" panose="02000000000000000000" pitchFamily="2" charset="-127"/>
                <a:ea typeface="한컴산뜻돋움" panose="02000000000000000000" pitchFamily="2" charset="-127"/>
              </a:rPr>
              <a:t>시작 </a:t>
            </a:r>
            <a:r>
              <a:rPr lang="en-US" altLang="ko-KR" sz="900" spc="-62" dirty="0">
                <a:solidFill>
                  <a:srgbClr val="FF0000"/>
                </a:solidFill>
                <a:latin typeface="한컴산뜻돋움" panose="02000000000000000000" pitchFamily="2" charset="-127"/>
                <a:ea typeface="한컴산뜻돋움" panose="02000000000000000000" pitchFamily="2" charset="-127"/>
              </a:rPr>
              <a:t>10</a:t>
            </a:r>
            <a:r>
              <a:rPr lang="ko-KR" altLang="en-US" sz="900" spc="-62" dirty="0">
                <a:solidFill>
                  <a:srgbClr val="FF0000"/>
                </a:solidFill>
                <a:latin typeface="한컴산뜻돋움" panose="02000000000000000000" pitchFamily="2" charset="-127"/>
                <a:ea typeface="한컴산뜻돋움" panose="02000000000000000000" pitchFamily="2" charset="-127"/>
              </a:rPr>
              <a:t>분 전부터 </a:t>
            </a:r>
            <a:r>
              <a:rPr lang="ko-KR" altLang="en-US" sz="900" spc="-6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∼ 종료 </a:t>
            </a:r>
            <a:r>
              <a:rPr lang="en-US" altLang="ko-KR" sz="900" spc="-6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20</a:t>
            </a:r>
            <a:r>
              <a:rPr lang="ko-KR" altLang="en-US" sz="900" spc="-6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분 전까지 발권</a:t>
            </a:r>
            <a:endParaRPr lang="en-US" altLang="ko-KR" sz="900" spc="-62" dirty="0">
              <a:latin typeface="한컴산뜻돋움" panose="02000000000000000000" pitchFamily="2" charset="-127"/>
              <a:ea typeface="한컴산뜻돋움" panose="02000000000000000000" pitchFamily="2" charset="-127"/>
            </a:endParaRPr>
          </a:p>
        </p:txBody>
      </p:sp>
      <p:graphicFrame>
        <p:nvGraphicFramePr>
          <p:cNvPr id="59" name="표 5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31171229"/>
              </p:ext>
            </p:extLst>
          </p:nvPr>
        </p:nvGraphicFramePr>
        <p:xfrm>
          <a:off x="179121" y="777023"/>
          <a:ext cx="4606397" cy="4795164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785761"/>
                <a:gridCol w="750365"/>
                <a:gridCol w="1178372"/>
                <a:gridCol w="832561"/>
                <a:gridCol w="1059338"/>
              </a:tblGrid>
              <a:tr h="327660">
                <a:tc>
                  <a:txBody>
                    <a:bodyPr/>
                    <a:lstStyle/>
                    <a:p>
                      <a:pPr algn="ctr" latinLnBrk="1">
                        <a:lnSpc>
                          <a:spcPct val="100000"/>
                        </a:lnSpc>
                      </a:pP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프로그램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0000"/>
                        </a:lnSpc>
                      </a:pP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강습요일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0000"/>
                        </a:lnSpc>
                      </a:pP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강습시간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0000"/>
                        </a:lnSpc>
                      </a:pP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정  원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0000"/>
                        </a:lnSpc>
                      </a:pP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대상 및 요금</a:t>
                      </a: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(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관내</a:t>
                      </a: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)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186146">
                <a:tc rowSpan="4"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새벽반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월 수 금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06:00 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∼ </a:t>
                      </a: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06:50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10">
                  <a:txBody>
                    <a:bodyPr/>
                    <a:lstStyle/>
                    <a:p>
                      <a:pPr algn="ctr" latinLnBrk="1">
                        <a:lnSpc>
                          <a:spcPct val="130000"/>
                        </a:lnSpc>
                      </a:pP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성    인</a:t>
                      </a:r>
                      <a:endParaRPr lang="en-US" altLang="ko-KR" sz="900" b="0" dirty="0" smtClean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  <a:p>
                      <a:pPr algn="ctr" latinLnBrk="1">
                        <a:lnSpc>
                          <a:spcPct val="130000"/>
                        </a:lnSpc>
                      </a:pP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청소년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18">
                  <a:txBody>
                    <a:bodyPr/>
                    <a:lstStyle/>
                    <a:p>
                      <a:pPr algn="ctr" latinLnBrk="1">
                        <a:lnSpc>
                          <a:spcPct val="130000"/>
                        </a:lnSpc>
                      </a:pPr>
                      <a:r>
                        <a:rPr lang="en-US" altLang="ko-KR" sz="900" b="0" dirty="0" smtClean="0">
                          <a:solidFill>
                            <a:srgbClr val="0070C0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&lt; </a:t>
                      </a:r>
                      <a:r>
                        <a:rPr lang="ko-KR" altLang="en-US" sz="900" b="0" dirty="0" smtClean="0">
                          <a:solidFill>
                            <a:srgbClr val="0070C0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월 수 금 </a:t>
                      </a:r>
                      <a:r>
                        <a:rPr lang="en-US" altLang="ko-KR" sz="900" b="0" dirty="0" smtClean="0">
                          <a:solidFill>
                            <a:srgbClr val="0070C0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&gt;</a:t>
                      </a:r>
                    </a:p>
                    <a:p>
                      <a:pPr algn="ctr" latinLnBrk="1">
                        <a:lnSpc>
                          <a:spcPct val="130000"/>
                        </a:lnSpc>
                      </a:pP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성   인 </a:t>
                      </a: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55,000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원</a:t>
                      </a:r>
                      <a:endParaRPr lang="en-US" altLang="ko-KR" sz="900" b="0" dirty="0" smtClean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  <a:p>
                      <a:pPr algn="ctr" latinLnBrk="1">
                        <a:lnSpc>
                          <a:spcPct val="130000"/>
                        </a:lnSpc>
                      </a:pP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청소년 </a:t>
                      </a: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45,100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원</a:t>
                      </a:r>
                      <a:endParaRPr lang="en-US" altLang="ko-KR" sz="900" b="0" dirty="0" smtClean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  <a:p>
                      <a:pPr algn="ctr" latinLnBrk="1">
                        <a:lnSpc>
                          <a:spcPct val="130000"/>
                        </a:lnSpc>
                      </a:pP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어린이 </a:t>
                      </a: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41,800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원</a:t>
                      </a:r>
                      <a:endParaRPr lang="en-US" altLang="ko-KR" sz="900" b="0" dirty="0" smtClean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  <a:p>
                      <a:pPr algn="ctr" latinLnBrk="1">
                        <a:lnSpc>
                          <a:spcPct val="130000"/>
                        </a:lnSpc>
                      </a:pPr>
                      <a:endParaRPr lang="en-US" altLang="ko-KR" sz="900" b="0" dirty="0" smtClean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  <a:p>
                      <a:pPr algn="ctr" latinLnBrk="1">
                        <a:lnSpc>
                          <a:spcPct val="130000"/>
                        </a:lnSpc>
                      </a:pP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 </a:t>
                      </a:r>
                      <a:endParaRPr lang="en-US" altLang="ko-KR" sz="900" b="0" dirty="0" smtClean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  <a:p>
                      <a:pPr algn="ctr" latinLnBrk="1">
                        <a:lnSpc>
                          <a:spcPct val="130000"/>
                        </a:lnSpc>
                      </a:pPr>
                      <a:r>
                        <a:rPr lang="en-US" altLang="ko-KR" sz="900" b="0" dirty="0" smtClean="0">
                          <a:solidFill>
                            <a:srgbClr val="0070C0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&lt; </a:t>
                      </a:r>
                      <a:r>
                        <a:rPr lang="ko-KR" altLang="en-US" sz="900" b="0" dirty="0" smtClean="0">
                          <a:solidFill>
                            <a:srgbClr val="0070C0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화 목 </a:t>
                      </a:r>
                      <a:r>
                        <a:rPr lang="en-US" altLang="ko-KR" sz="900" b="0" dirty="0" smtClean="0">
                          <a:solidFill>
                            <a:srgbClr val="0070C0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&gt;</a:t>
                      </a:r>
                    </a:p>
                    <a:p>
                      <a:pPr algn="ctr" latinLnBrk="1">
                        <a:lnSpc>
                          <a:spcPct val="130000"/>
                        </a:lnSpc>
                      </a:pP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성   인 </a:t>
                      </a: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40,700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원</a:t>
                      </a:r>
                      <a:endParaRPr lang="en-US" altLang="ko-KR" sz="900" b="0" dirty="0" smtClean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  <a:p>
                      <a:pPr algn="ctr" latinLnBrk="1">
                        <a:lnSpc>
                          <a:spcPct val="130000"/>
                        </a:lnSpc>
                      </a:pP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청소년 </a:t>
                      </a: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33,000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원</a:t>
                      </a:r>
                      <a:endParaRPr lang="en-US" altLang="ko-KR" sz="900" b="0" dirty="0" smtClean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  <a:p>
                      <a:pPr algn="ctr" latinLnBrk="1">
                        <a:lnSpc>
                          <a:spcPct val="130000"/>
                        </a:lnSpc>
                      </a:pP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어린이 </a:t>
                      </a: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30,800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원</a:t>
                      </a:r>
                      <a:endParaRPr lang="en-US" altLang="ko-KR" sz="900" b="0" dirty="0" smtClean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8614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07:00 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∼ </a:t>
                      </a: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07:50</a:t>
                      </a:r>
                      <a:endParaRPr lang="ko-KR" altLang="en-US" sz="900" b="0" dirty="0" smtClean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18614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화 목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06:00 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∼ </a:t>
                      </a: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06:50</a:t>
                      </a:r>
                      <a:endParaRPr lang="ko-KR" altLang="en-US" sz="900" b="0" dirty="0" smtClean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18614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07:00 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∼ </a:t>
                      </a: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07:50</a:t>
                      </a:r>
                      <a:endParaRPr lang="ko-KR" altLang="en-US" sz="900" b="0" dirty="0" smtClean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186146">
                <a:tc rowSpan="6"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오전반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월 수 금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09:00 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∼ </a:t>
                      </a: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09:50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6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45720" marR="45720" marT="18000" marB="18000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600" b="0" dirty="0" smtClean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45720" marR="45720" marT="18000" marB="18000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8614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6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45720" marR="45720" marT="18000" marB="18000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10:00 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∼ </a:t>
                      </a: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10:50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6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45720" marR="45720" marT="18000" marB="18000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600" b="0" dirty="0" smtClean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45720" marR="45720" marT="18000" marB="18000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8614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6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45720" marR="45720" marT="18000" marB="18000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11:00 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∼ </a:t>
                      </a: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11:50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6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45720" marR="45720" marT="18000" marB="18000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600" b="0" dirty="0" smtClean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45720" marR="45720" marT="18000" marB="18000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8614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화 목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09:00 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∼ </a:t>
                      </a: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09:50</a:t>
                      </a:r>
                      <a:endParaRPr lang="ko-KR" altLang="en-US" sz="900" b="0" dirty="0" smtClean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6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45720" marR="45720" marT="18000" marB="18000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600" b="0" dirty="0" smtClean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45720" marR="45720" marT="18000" marB="18000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8614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6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45720" marR="45720" marT="18000" marB="18000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10:00 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∼ </a:t>
                      </a: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10:50</a:t>
                      </a:r>
                      <a:endParaRPr lang="ko-KR" altLang="en-US" sz="900" b="0" dirty="0" smtClean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6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45720" marR="45720" marT="18000" marB="18000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600" b="0" dirty="0" smtClean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45720" marR="45720" marT="18000" marB="18000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8614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6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45720" marR="45720" marT="18000" marB="18000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11:00 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∼ </a:t>
                      </a: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11:50</a:t>
                      </a:r>
                      <a:endParaRPr lang="ko-KR" altLang="en-US" sz="900" b="0" dirty="0" smtClean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6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45720" marR="45720" marT="18000" marB="18000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600" b="0" dirty="0" smtClean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45720" marR="45720" marT="18000" marB="18000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86146">
                <a:tc rowSpan="4"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어린이반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월 수 금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16:00 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∼ </a:t>
                      </a:r>
                      <a:r>
                        <a:rPr lang="en-US" altLang="ko-KR" sz="900" b="0" baseline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16:50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4">
                  <a:txBody>
                    <a:bodyPr/>
                    <a:lstStyle/>
                    <a:p>
                      <a:pPr algn="ctr" latinLnBrk="1">
                        <a:lnSpc>
                          <a:spcPct val="130000"/>
                        </a:lnSpc>
                      </a:pP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어린이</a:t>
                      </a:r>
                      <a:endParaRPr lang="en-US" altLang="ko-KR" sz="900" b="0" dirty="0" smtClean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  <a:p>
                      <a:pPr algn="ctr" latinLnBrk="1">
                        <a:lnSpc>
                          <a:spcPct val="130000"/>
                        </a:lnSpc>
                      </a:pP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(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초</a:t>
                      </a: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1~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초</a:t>
                      </a: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6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학년</a:t>
                      </a: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)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600" b="0" dirty="0" smtClean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45720" marR="45720" marT="18000" marB="18000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8614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17:00 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∼ </a:t>
                      </a:r>
                      <a:r>
                        <a:rPr lang="en-US" altLang="ko-KR" sz="900" b="0" baseline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17:50</a:t>
                      </a:r>
                      <a:endParaRPr lang="ko-KR" altLang="en-US" sz="900" b="0" dirty="0" smtClean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18614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화 목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16:00 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∼ </a:t>
                      </a:r>
                      <a:r>
                        <a:rPr lang="en-US" altLang="ko-KR" sz="900" b="0" baseline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16:50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18614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17:00 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∼ </a:t>
                      </a:r>
                      <a:r>
                        <a:rPr lang="en-US" altLang="ko-KR" sz="900" b="0" baseline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17:50</a:t>
                      </a:r>
                      <a:endParaRPr lang="ko-KR" altLang="en-US" sz="900" b="0" dirty="0" smtClean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186146">
                <a:tc rowSpan="4"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저녁반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월 수 금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19:00 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∼ </a:t>
                      </a: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19:50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4">
                  <a:txBody>
                    <a:bodyPr/>
                    <a:lstStyle/>
                    <a:p>
                      <a:pPr algn="ctr" latinLnBrk="1">
                        <a:lnSpc>
                          <a:spcPct val="130000"/>
                        </a:lnSpc>
                      </a:pP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성   인</a:t>
                      </a:r>
                      <a:endParaRPr lang="en-US" altLang="ko-KR" sz="900" b="0" dirty="0" smtClean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  <a:p>
                      <a:pPr algn="ctr" latinLnBrk="1">
                        <a:lnSpc>
                          <a:spcPct val="130000"/>
                        </a:lnSpc>
                      </a:pP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청소년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6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45720" marR="45720" marT="18000" marB="18000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8614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20:00 ~ 20:50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18614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화 목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19:00 ~ 19:50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marL="0" marR="0" lvl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600" b="0" dirty="0" smtClean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45720" marR="45720" marT="18000" marB="18000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8614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20:00 ~ 20:50</a:t>
                      </a:r>
                      <a:endParaRPr lang="ko-KR" altLang="en-US" sz="900" b="0" dirty="0" smtClean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186146">
                <a:tc rowSpan="6"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아쿠아로빅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월 수 금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12:00 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∼ </a:t>
                      </a: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12:50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4"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성   인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6">
                  <a:txBody>
                    <a:bodyPr/>
                    <a:lstStyle/>
                    <a:p>
                      <a:pPr algn="ctr" latinLnBrk="1">
                        <a:lnSpc>
                          <a:spcPct val="130000"/>
                        </a:lnSpc>
                      </a:pPr>
                      <a:r>
                        <a:rPr lang="en-US" altLang="ko-KR" sz="900" b="0" dirty="0" smtClean="0">
                          <a:solidFill>
                            <a:srgbClr val="0070C0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&lt; </a:t>
                      </a:r>
                      <a:r>
                        <a:rPr lang="ko-KR" altLang="en-US" sz="900" b="0" dirty="0" smtClean="0">
                          <a:solidFill>
                            <a:srgbClr val="0070C0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월 수 금 </a:t>
                      </a:r>
                      <a:r>
                        <a:rPr lang="en-US" altLang="ko-KR" sz="900" b="0" dirty="0" smtClean="0">
                          <a:solidFill>
                            <a:srgbClr val="0070C0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&gt;</a:t>
                      </a:r>
                    </a:p>
                    <a:p>
                      <a:pPr algn="ctr" latinLnBrk="1">
                        <a:lnSpc>
                          <a:spcPct val="130000"/>
                        </a:lnSpc>
                      </a:pP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성   인 </a:t>
                      </a: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55,000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원</a:t>
                      </a:r>
                      <a:endParaRPr lang="en-US" altLang="ko-KR" sz="900" b="0" dirty="0" smtClean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  <a:p>
                      <a:pPr algn="ctr" latinLnBrk="1">
                        <a:lnSpc>
                          <a:spcPct val="130000"/>
                        </a:lnSpc>
                      </a:pPr>
                      <a:r>
                        <a:rPr lang="en-US" altLang="ko-KR" sz="900" b="0" dirty="0" smtClean="0">
                          <a:solidFill>
                            <a:srgbClr val="0070C0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&lt; </a:t>
                      </a:r>
                      <a:r>
                        <a:rPr lang="ko-KR" altLang="en-US" sz="900" b="0" dirty="0" smtClean="0">
                          <a:solidFill>
                            <a:srgbClr val="0070C0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화 목 </a:t>
                      </a:r>
                      <a:r>
                        <a:rPr lang="en-US" altLang="ko-KR" sz="900" b="0" dirty="0" smtClean="0">
                          <a:solidFill>
                            <a:srgbClr val="0070C0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&gt;</a:t>
                      </a:r>
                    </a:p>
                    <a:p>
                      <a:pPr algn="ctr" latinLnBrk="1">
                        <a:lnSpc>
                          <a:spcPct val="130000"/>
                        </a:lnSpc>
                      </a:pP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성   인 </a:t>
                      </a: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40,700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원</a:t>
                      </a:r>
                      <a:endParaRPr lang="en-US" altLang="ko-KR" sz="900" b="0" dirty="0" smtClean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86146"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6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45720" marR="45720" marT="18000" marB="18000" anchor="ctr"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6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45720" marR="45720" marT="18000" marB="18000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14:00 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∼ </a:t>
                      </a: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14:50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6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marT="18000" marB="18000" anchor="ctr">
                    <a:lnL w="12700" cap="flat" cmpd="sng" algn="ctr">
                      <a:solidFill>
                        <a:srgbClr val="FF7C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7C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7C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7C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6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marT="18000" marB="18000" anchor="ctr">
                    <a:lnL w="12700" cap="flat" cmpd="sng" algn="ctr">
                      <a:solidFill>
                        <a:srgbClr val="FF7C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FF7C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7C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86146"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6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45720" marR="45720" marT="18000" marB="18000" anchor="ctr"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6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45720" marR="45720" marT="18000" marB="18000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15:00 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∼ </a:t>
                      </a: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15:50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6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marT="18000" marB="18000" anchor="ctr">
                    <a:lnL w="12700" cap="flat" cmpd="sng" algn="ctr">
                      <a:solidFill>
                        <a:srgbClr val="FF7C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7C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7C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7C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6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marT="18000" marB="18000" anchor="ctr">
                    <a:lnL w="12700" cap="flat" cmpd="sng" algn="ctr">
                      <a:solidFill>
                        <a:srgbClr val="FF7C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FF7C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7C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86146"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6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45720" marR="45720" marT="18000" marB="18000" anchor="ctr"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화 목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12:00 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∼ </a:t>
                      </a: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12:50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6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45720" marR="45720" marT="18000" marB="18000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6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45720" marR="45720" marT="18000" marB="18000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8614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6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45720" marR="45720" marT="18000" marB="18000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14:00 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∼ </a:t>
                      </a: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14:50</a:t>
                      </a:r>
                      <a:endParaRPr lang="ko-KR" altLang="en-US" sz="900" b="0" dirty="0" smtClean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60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세 이상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6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45720" marR="45720" marT="18000" marB="18000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86146"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6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45720" marR="45720" marT="18000" marB="18000" anchor="ctr"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6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45720" marR="45720" marT="18000" marB="18000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15:00 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∼ </a:t>
                      </a: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15:50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성   인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600" b="0" dirty="0" smtClean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45720" marR="45720" marT="18000" marB="18000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graphicFrame>
        <p:nvGraphicFramePr>
          <p:cNvPr id="64" name="표 6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17876757"/>
              </p:ext>
            </p:extLst>
          </p:nvPr>
        </p:nvGraphicFramePr>
        <p:xfrm>
          <a:off x="158724" y="10883077"/>
          <a:ext cx="4694289" cy="1351494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400412"/>
                <a:gridCol w="1040720"/>
                <a:gridCol w="951681"/>
                <a:gridCol w="568448"/>
                <a:gridCol w="371443"/>
                <a:gridCol w="1361585"/>
              </a:tblGrid>
              <a:tr h="173921">
                <a:tc rowSpan="2">
                  <a:txBody>
                    <a:bodyPr/>
                    <a:lstStyle/>
                    <a:p>
                      <a:pPr algn="ctr" latinLnBrk="1">
                        <a:lnSpc>
                          <a:spcPct val="100000"/>
                        </a:lnSpc>
                      </a:pPr>
                      <a:r>
                        <a:rPr lang="ko-KR" altLang="en-US" sz="900" b="1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구분</a:t>
                      </a:r>
                      <a:endParaRPr lang="ko-KR" altLang="en-US" sz="900" b="1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latinLnBrk="1">
                        <a:lnSpc>
                          <a:spcPct val="100000"/>
                        </a:lnSpc>
                      </a:pPr>
                      <a:r>
                        <a:rPr lang="ko-KR" altLang="en-US" sz="900" b="1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이용시간</a:t>
                      </a:r>
                      <a:endParaRPr lang="ko-KR" altLang="en-US" sz="900" b="1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latinLnBrk="1">
                        <a:lnSpc>
                          <a:spcPct val="100000"/>
                        </a:lnSpc>
                      </a:pPr>
                      <a:endParaRPr lang="ko-KR" altLang="en-US" sz="73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latinLnBrk="1">
                        <a:lnSpc>
                          <a:spcPct val="100000"/>
                        </a:lnSpc>
                      </a:pPr>
                      <a:r>
                        <a:rPr lang="ko-KR" altLang="en-US" sz="900" b="1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정원</a:t>
                      </a:r>
                      <a:endParaRPr lang="ko-KR" altLang="en-US" sz="900" b="1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rowSpan="2" gridSpan="2">
                  <a:txBody>
                    <a:bodyPr/>
                    <a:lstStyle/>
                    <a:p>
                      <a:pPr algn="ctr" latinLnBrk="1">
                        <a:lnSpc>
                          <a:spcPct val="100000"/>
                        </a:lnSpc>
                      </a:pPr>
                      <a:r>
                        <a:rPr lang="ko-KR" altLang="en-US" sz="900" b="1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이용요금</a:t>
                      </a:r>
                      <a:endParaRPr lang="ko-KR" altLang="en-US" sz="900" b="1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algn="ctr" latinLnBrk="1">
                        <a:lnSpc>
                          <a:spcPct val="100000"/>
                        </a:lnSpc>
                      </a:pPr>
                      <a:endParaRPr lang="ko-KR" altLang="en-US" sz="7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B963"/>
                    </a:solidFill>
                  </a:tcPr>
                </a:tc>
              </a:tr>
              <a:tr h="190728"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7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1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월</a:t>
                      </a:r>
                      <a:r>
                        <a:rPr lang="en-US" altLang="ko-KR" sz="900" b="1" baseline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 – </a:t>
                      </a:r>
                      <a:r>
                        <a:rPr lang="ko-KR" altLang="en-US" sz="900" b="1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토</a:t>
                      </a:r>
                      <a:endParaRPr lang="ko-KR" altLang="en-US" sz="900" b="1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1" dirty="0" smtClean="0">
                          <a:solidFill>
                            <a:srgbClr val="FF0000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공휴일</a:t>
                      </a:r>
                      <a:endParaRPr lang="ko-KR" altLang="en-US" sz="900" b="1" dirty="0">
                        <a:solidFill>
                          <a:srgbClr val="FF0000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ko-KR" altLang="en-US" dirty="0"/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algn="ctr" latinLnBrk="1">
                        <a:lnSpc>
                          <a:spcPct val="130000"/>
                        </a:lnSpc>
                      </a:pPr>
                      <a:endParaRPr lang="en-US" altLang="ko-KR" sz="700" b="0" dirty="0" smtClean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65081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 smtClean="0"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1</a:t>
                      </a:r>
                      <a:r>
                        <a:rPr lang="ko-KR" altLang="en-US" sz="900" dirty="0" smtClean="0"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부</a:t>
                      </a:r>
                      <a:endParaRPr lang="ko-KR" altLang="en-US" sz="900" dirty="0"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09:00 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∼ </a:t>
                      </a: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12:50</a:t>
                      </a:r>
                      <a:endParaRPr lang="ko-KR" altLang="en-US" sz="900" b="0" dirty="0" smtClean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0" dirty="0" smtClean="0">
                          <a:solidFill>
                            <a:srgbClr val="FF0000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10:00 </a:t>
                      </a:r>
                      <a:r>
                        <a:rPr lang="ko-KR" altLang="en-US" sz="900" b="0" dirty="0" smtClean="0">
                          <a:solidFill>
                            <a:srgbClr val="FF0000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∼ </a:t>
                      </a:r>
                      <a:r>
                        <a:rPr lang="en-US" altLang="ko-KR" sz="900" b="0" dirty="0" smtClean="0">
                          <a:solidFill>
                            <a:srgbClr val="FF0000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11:50</a:t>
                      </a:r>
                      <a:endParaRPr lang="ko-KR" altLang="en-US" sz="900" b="0" dirty="0" smtClean="0">
                        <a:solidFill>
                          <a:srgbClr val="FF0000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4"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 smtClean="0"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1</a:t>
                      </a:r>
                      <a:r>
                        <a:rPr lang="ko-KR" altLang="en-US" sz="900" dirty="0" err="1" smtClean="0"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탁당</a:t>
                      </a:r>
                      <a:endParaRPr lang="en-US" altLang="ko-KR" sz="900" dirty="0" smtClean="0"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  <a:p>
                      <a:pPr algn="ctr" latinLnBrk="1"/>
                      <a:r>
                        <a:rPr lang="en-US" altLang="ko-KR" sz="900" dirty="0" smtClean="0"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4</a:t>
                      </a:r>
                      <a:r>
                        <a:rPr lang="ko-KR" altLang="en-US" sz="900" dirty="0" smtClean="0"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명</a:t>
                      </a:r>
                      <a:endParaRPr lang="en-US" altLang="ko-KR" sz="900" dirty="0" smtClean="0"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  <a:p>
                      <a:pPr algn="ctr" latinLnBrk="1"/>
                      <a:r>
                        <a:rPr lang="en-US" altLang="ko-KR" sz="900" dirty="0" smtClean="0"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(</a:t>
                      </a:r>
                      <a:r>
                        <a:rPr lang="ko-KR" altLang="en-US" sz="900" dirty="0" smtClean="0"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총</a:t>
                      </a:r>
                      <a:r>
                        <a:rPr lang="en-US" altLang="ko-KR" sz="900" dirty="0" smtClean="0"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3</a:t>
                      </a:r>
                      <a:r>
                        <a:rPr lang="ko-KR" altLang="en-US" sz="900" dirty="0" smtClean="0"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탁</a:t>
                      </a:r>
                      <a:r>
                        <a:rPr lang="en-US" altLang="ko-KR" sz="900" dirty="0" smtClean="0"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)</a:t>
                      </a:r>
                      <a:endParaRPr lang="ko-KR" altLang="en-US" sz="900" dirty="0"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latinLnBrk="1"/>
                      <a:r>
                        <a:rPr lang="ko-KR" altLang="en-US" sz="900" dirty="0" smtClean="0"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평일</a:t>
                      </a:r>
                      <a:endParaRPr lang="ko-KR" altLang="en-US" sz="900" dirty="0"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latinLnBrk="1"/>
                      <a:r>
                        <a:rPr lang="ko-KR" altLang="en-US" sz="900" dirty="0" smtClean="0"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성인</a:t>
                      </a:r>
                      <a:r>
                        <a:rPr lang="en-US" altLang="ko-KR" sz="900" dirty="0" smtClean="0"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:1,100</a:t>
                      </a:r>
                      <a:r>
                        <a:rPr lang="ko-KR" altLang="en-US" sz="900" dirty="0" smtClean="0"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원</a:t>
                      </a:r>
                      <a:endParaRPr lang="en-US" altLang="ko-KR" sz="900" dirty="0" smtClean="0"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  <a:p>
                      <a:pPr algn="ctr" latinLnBrk="1"/>
                      <a:r>
                        <a:rPr lang="ko-KR" altLang="en-US" sz="900" dirty="0" err="1" smtClean="0"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어린이및청소년</a:t>
                      </a:r>
                      <a:r>
                        <a:rPr lang="en-US" altLang="ko-KR" sz="900" dirty="0" smtClean="0"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:550</a:t>
                      </a:r>
                      <a:r>
                        <a:rPr lang="ko-KR" altLang="en-US" sz="900" dirty="0" smtClean="0"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원</a:t>
                      </a:r>
                      <a:endParaRPr lang="ko-KR" altLang="en-US" sz="900" dirty="0"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03424">
                <a:tc rowSpan="2"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2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부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14:00 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∼ </a:t>
                      </a: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17:50</a:t>
                      </a:r>
                    </a:p>
                    <a:p>
                      <a:pPr marL="0" marR="0" lvl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*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정기대관</a:t>
                      </a: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(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월</a:t>
                      </a: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,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목</a:t>
                      </a: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)</a:t>
                      </a:r>
                      <a:endParaRPr lang="ko-KR" altLang="en-US" sz="900" b="0" dirty="0" smtClean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0" dirty="0" smtClean="0">
                          <a:solidFill>
                            <a:srgbClr val="FF0000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14:00 </a:t>
                      </a:r>
                      <a:r>
                        <a:rPr lang="ko-KR" altLang="en-US" sz="900" b="0" dirty="0" smtClean="0">
                          <a:solidFill>
                            <a:srgbClr val="FF0000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∼ </a:t>
                      </a:r>
                      <a:r>
                        <a:rPr lang="en-US" altLang="ko-KR" sz="900" b="0" dirty="0" smtClean="0">
                          <a:solidFill>
                            <a:srgbClr val="FF0000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15:50</a:t>
                      </a:r>
                      <a:endParaRPr lang="ko-KR" altLang="en-US" sz="900" b="0" dirty="0" smtClean="0">
                        <a:solidFill>
                          <a:srgbClr val="FF0000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6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900" dirty="0"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900" dirty="0" smtClean="0"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15528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latinLnBrk="1"/>
                      <a:r>
                        <a:rPr lang="ko-KR" altLang="en-US" sz="900" dirty="0" smtClean="0"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주말</a:t>
                      </a:r>
                      <a:endParaRPr lang="ko-KR" altLang="en-US" sz="900" dirty="0"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latinLnBrk="1"/>
                      <a:r>
                        <a:rPr lang="ko-KR" altLang="en-US" sz="900" dirty="0" smtClean="0"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성인</a:t>
                      </a:r>
                      <a:r>
                        <a:rPr lang="en-US" altLang="ko-KR" sz="900" dirty="0" smtClean="0"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:1,650</a:t>
                      </a:r>
                      <a:r>
                        <a:rPr lang="ko-KR" altLang="en-US" sz="900" dirty="0" smtClean="0"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원</a:t>
                      </a:r>
                      <a:endParaRPr lang="en-US" altLang="ko-KR" sz="900" dirty="0" smtClean="0"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  <a:p>
                      <a:pPr algn="ctr" latinLnBrk="1"/>
                      <a:r>
                        <a:rPr lang="ko-KR" altLang="en-US" sz="900" dirty="0" err="1" smtClean="0"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어린이및청소년</a:t>
                      </a:r>
                      <a:r>
                        <a:rPr lang="en-US" altLang="ko-KR" sz="900" dirty="0" smtClean="0"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:1,100</a:t>
                      </a:r>
                      <a:r>
                        <a:rPr lang="ko-KR" altLang="en-US" sz="900" dirty="0" smtClean="0"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원</a:t>
                      </a: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94941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3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부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19:00 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∼ </a:t>
                      </a: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21:50</a:t>
                      </a:r>
                      <a:endParaRPr lang="ko-KR" altLang="en-US" sz="900" b="0" dirty="0" smtClean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-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69" name="표 6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00949256"/>
              </p:ext>
            </p:extLst>
          </p:nvPr>
        </p:nvGraphicFramePr>
        <p:xfrm>
          <a:off x="4923092" y="625605"/>
          <a:ext cx="4517685" cy="205665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994456"/>
                <a:gridCol w="795568"/>
                <a:gridCol w="1136525"/>
                <a:gridCol w="474029"/>
                <a:gridCol w="1117107"/>
              </a:tblGrid>
              <a:tr h="23873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프로그램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R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CEF3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강습요일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CEF3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강습시간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CEF3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정  원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CEF3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대상 및 요금</a:t>
                      </a: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(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관내</a:t>
                      </a: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)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CEF3"/>
                    </a:solidFill>
                  </a:tcPr>
                </a:tc>
              </a:tr>
              <a:tr h="172525">
                <a:tc rowSpan="3"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에어로빅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R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EFB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월</a:t>
                      </a:r>
                      <a:r>
                        <a:rPr lang="en-US" altLang="ko-KR" sz="900" b="0" baseline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 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∼ 금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09:00 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∼</a:t>
                      </a: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 09:50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35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명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성   인 </a:t>
                      </a: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45,100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원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72525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10:00 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∼</a:t>
                      </a: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 10:50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172525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20:00 ~ 20:50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172525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라인댄스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R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EFB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화 목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11:00</a:t>
                      </a:r>
                      <a:r>
                        <a:rPr lang="en-US" altLang="ko-KR" sz="900" b="0" baseline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 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∼</a:t>
                      </a:r>
                      <a:r>
                        <a:rPr lang="en-US" altLang="ko-KR" sz="900" b="0" baseline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 11:50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20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명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성   인 </a:t>
                      </a: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33,000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원</a:t>
                      </a: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72525">
                <a:tc rowSpan="4"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 dirty="0" err="1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웰빙댄스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R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EFB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latinLnBrk="1"/>
                      <a:endParaRPr lang="en-US" altLang="ko-KR" sz="900" b="0" dirty="0" smtClean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  <a:p>
                      <a:pPr algn="ctr" latinLnBrk="1"/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월 수 금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>
                    <a:lnL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14:00 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∼ </a:t>
                      </a: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14:50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35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명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성   인 </a:t>
                      </a: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45,100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원</a:t>
                      </a: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72525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7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>
                    <a:lnL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15:00 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∼ </a:t>
                      </a: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15:50</a:t>
                      </a:r>
                      <a:endParaRPr lang="ko-KR" altLang="en-US" sz="900" b="0" dirty="0" smtClean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172525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화 목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18:00 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∼ </a:t>
                      </a: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18:50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35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명</a:t>
                      </a: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성   인 </a:t>
                      </a: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33,000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원</a:t>
                      </a: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72525"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7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R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7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19:00 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∼ </a:t>
                      </a: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19:50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6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marT="18000" marB="18000" anchor="ctr">
                    <a:lnL w="12700" cap="flat" cmpd="sng" algn="ctr">
                      <a:solidFill>
                        <a:srgbClr val="FF7C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7C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7C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7C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6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marT="18000" marB="18000" anchor="ctr">
                    <a:lnL w="12700" cap="flat" cmpd="sng" algn="ctr">
                      <a:solidFill>
                        <a:srgbClr val="FF7C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FF7C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7C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72525">
                <a:tc rowSpan="2"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요가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R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EFB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월 수 금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19:00 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∼ </a:t>
                      </a: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19:50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35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명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성   인 </a:t>
                      </a: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45,100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원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72525"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7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R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7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7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7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청소년 </a:t>
                      </a: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39,600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원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graphicFrame>
        <p:nvGraphicFramePr>
          <p:cNvPr id="77" name="표 7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61154364"/>
              </p:ext>
            </p:extLst>
          </p:nvPr>
        </p:nvGraphicFramePr>
        <p:xfrm>
          <a:off x="4913316" y="3053873"/>
          <a:ext cx="4522561" cy="1999712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001168"/>
                <a:gridCol w="790794"/>
                <a:gridCol w="1136922"/>
                <a:gridCol w="475368"/>
                <a:gridCol w="1118309"/>
              </a:tblGrid>
              <a:tr h="172039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프로그램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R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CEF3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강습요일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CEF3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강습시간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CEF3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정  원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CEF3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대상 및 요금</a:t>
                      </a: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(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관내</a:t>
                      </a: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)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CEF3"/>
                    </a:solidFill>
                  </a:tcPr>
                </a:tc>
              </a:tr>
              <a:tr h="172039">
                <a:tc rowSpan="2"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피트니스댄스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R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E9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월 수 금</a:t>
                      </a: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09:00 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∼</a:t>
                      </a: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 09:50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30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명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성   인 </a:t>
                      </a: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45,100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원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72039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화</a:t>
                      </a:r>
                      <a:r>
                        <a:rPr lang="en-US" altLang="ko-KR" sz="900" b="0" baseline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 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목</a:t>
                      </a: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700" b="0" dirty="0" smtClean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성   인 </a:t>
                      </a: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33,000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원</a:t>
                      </a: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72039">
                <a:tc rowSpan="2">
                  <a:txBody>
                    <a:bodyPr/>
                    <a:lstStyle/>
                    <a:p>
                      <a:pPr algn="ctr"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R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E9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900" b="0" dirty="0" smtClean="0">
                          <a:solidFill>
                            <a:schemeClr val="bg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월 수 금</a:t>
                      </a: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 dirty="0" smtClean="0">
                          <a:solidFill>
                            <a:schemeClr val="bg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10:00</a:t>
                      </a:r>
                      <a:r>
                        <a:rPr lang="en-US" altLang="ko-KR" sz="900" b="0" baseline="0" dirty="0" smtClean="0">
                          <a:solidFill>
                            <a:schemeClr val="bg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 </a:t>
                      </a:r>
                      <a:r>
                        <a:rPr lang="ko-KR" altLang="en-US" sz="900" b="0" dirty="0" smtClean="0">
                          <a:solidFill>
                            <a:schemeClr val="bg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∼</a:t>
                      </a:r>
                      <a:r>
                        <a:rPr lang="en-US" altLang="ko-KR" sz="900" b="0" baseline="0" dirty="0" smtClean="0">
                          <a:solidFill>
                            <a:schemeClr val="bg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 10:50</a:t>
                      </a:r>
                      <a:endParaRPr lang="ko-KR" altLang="en-US" sz="900" b="0" dirty="0">
                        <a:solidFill>
                          <a:schemeClr val="bg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 dirty="0" smtClean="0">
                          <a:solidFill>
                            <a:schemeClr val="bg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30</a:t>
                      </a:r>
                      <a:r>
                        <a:rPr lang="ko-KR" altLang="en-US" sz="900" b="0" dirty="0" smtClean="0">
                          <a:solidFill>
                            <a:schemeClr val="bg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명</a:t>
                      </a:r>
                      <a:endParaRPr lang="ko-KR" altLang="en-US" sz="900" b="0" dirty="0">
                        <a:solidFill>
                          <a:schemeClr val="bg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900" b="0" dirty="0" smtClean="0">
                          <a:solidFill>
                            <a:schemeClr val="bg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성   인 </a:t>
                      </a:r>
                      <a:r>
                        <a:rPr lang="en-US" altLang="ko-KR" sz="900" b="0" dirty="0" smtClean="0">
                          <a:solidFill>
                            <a:schemeClr val="bg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45,100</a:t>
                      </a:r>
                      <a:r>
                        <a:rPr lang="ko-KR" altLang="en-US" sz="900" b="0" dirty="0" smtClean="0">
                          <a:solidFill>
                            <a:schemeClr val="bg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원</a:t>
                      </a: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72039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900" b="0" dirty="0" smtClean="0">
                          <a:solidFill>
                            <a:schemeClr val="bg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화목 </a:t>
                      </a: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900" b="0" dirty="0" smtClean="0">
                          <a:solidFill>
                            <a:schemeClr val="bg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성   인 </a:t>
                      </a:r>
                      <a:r>
                        <a:rPr lang="en-US" altLang="ko-KR" sz="900" b="0" dirty="0" smtClean="0">
                          <a:solidFill>
                            <a:schemeClr val="bg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33,000</a:t>
                      </a:r>
                      <a:r>
                        <a:rPr lang="ko-KR" altLang="en-US" sz="900" b="0" dirty="0" smtClean="0">
                          <a:solidFill>
                            <a:schemeClr val="bg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원</a:t>
                      </a: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72039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 dirty="0" err="1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소도구필라테스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R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E9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월 수 금</a:t>
                      </a: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11:00</a:t>
                      </a:r>
                      <a:r>
                        <a:rPr lang="en-US" altLang="ko-KR" sz="900" b="0" baseline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 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∼</a:t>
                      </a:r>
                      <a:r>
                        <a:rPr lang="en-US" altLang="ko-KR" sz="900" b="0" baseline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 11:50</a:t>
                      </a:r>
                      <a:endParaRPr lang="ko-KR" altLang="en-US" sz="900" b="0" dirty="0" smtClean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30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명</a:t>
                      </a: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성   인 </a:t>
                      </a: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45,100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원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72039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 dirty="0" err="1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키즈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 방송댄스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R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E9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화 목</a:t>
                      </a:r>
                    </a:p>
                  </a:txBody>
                  <a:tcPr marL="56685" marR="56685" marT="22316" marB="22316">
                    <a:lnL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17:00 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∼ </a:t>
                      </a: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17:50</a:t>
                      </a:r>
                      <a:endParaRPr lang="ko-KR" altLang="en-US" sz="900" b="0" dirty="0" smtClean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20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명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어린이 </a:t>
                      </a: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26,400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원</a:t>
                      </a: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72039">
                <a:tc rowSpan="2">
                  <a:txBody>
                    <a:bodyPr/>
                    <a:lstStyle/>
                    <a:p>
                      <a:pPr marL="0" marR="0" lvl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청소년방송댄스</a:t>
                      </a:r>
                    </a:p>
                  </a:txBody>
                  <a:tcPr marL="56685" marR="56685" marT="22316" marB="22316" anchor="ctr">
                    <a:lnR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E9FA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화 목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18:00 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∼ </a:t>
                      </a: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18:50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20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명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어린이 </a:t>
                      </a: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26,400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원</a:t>
                      </a: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72039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청소년 </a:t>
                      </a: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30,800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원</a:t>
                      </a: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72039">
                <a:tc rowSpan="2"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 dirty="0" err="1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줌바댄스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R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E9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월 수 금</a:t>
                      </a: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20:00 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∼ </a:t>
                      </a: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20:50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30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명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성   인 </a:t>
                      </a: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45,100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원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72039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R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E9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화 목</a:t>
                      </a: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6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marT="18000" marB="18000" anchor="ctr">
                    <a:lnL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L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성   인 </a:t>
                      </a: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33,000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원</a:t>
                      </a: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graphicFrame>
        <p:nvGraphicFramePr>
          <p:cNvPr id="85" name="표 8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6116720"/>
              </p:ext>
            </p:extLst>
          </p:nvPr>
        </p:nvGraphicFramePr>
        <p:xfrm>
          <a:off x="4942141" y="5388646"/>
          <a:ext cx="4497561" cy="60631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760416"/>
                <a:gridCol w="917134"/>
                <a:gridCol w="1167261"/>
                <a:gridCol w="490209"/>
                <a:gridCol w="1162541"/>
              </a:tblGrid>
              <a:tr h="204974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구  분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R w="635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이용요일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이용시간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정  원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대상 및 요금</a:t>
                      </a: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(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관내</a:t>
                      </a: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)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  <a:tr h="401336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월 회원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R w="635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월 </a:t>
                      </a: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∼ 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토</a:t>
                      </a:r>
                      <a:endParaRPr lang="en-US" altLang="ko-KR" sz="900" b="0" dirty="0" smtClean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  <a:p>
                      <a:pPr algn="ctr" latinLnBrk="1"/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(1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일</a:t>
                      </a: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1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회</a:t>
                      </a: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/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주</a:t>
                      </a: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6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회</a:t>
                      </a: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)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06:00 ∼ 21:50</a:t>
                      </a: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400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명</a:t>
                      </a:r>
                      <a:endParaRPr lang="en-US" altLang="ko-KR" sz="900" b="0" dirty="0" smtClean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성   인 </a:t>
                      </a: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45,100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원</a:t>
                      </a:r>
                      <a:endParaRPr lang="en-US" altLang="ko-KR" sz="900" b="0" dirty="0" smtClean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  <a:p>
                      <a:pPr algn="ctr" latinLnBrk="1"/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청소년 </a:t>
                      </a: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39,600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원</a:t>
                      </a:r>
                      <a:endParaRPr lang="en-US" altLang="ko-KR" sz="900" b="0" dirty="0" smtClean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graphicFrame>
        <p:nvGraphicFramePr>
          <p:cNvPr id="88" name="표 8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25157840"/>
              </p:ext>
            </p:extLst>
          </p:nvPr>
        </p:nvGraphicFramePr>
        <p:xfrm>
          <a:off x="4948896" y="6290995"/>
          <a:ext cx="4496508" cy="653256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767949"/>
                <a:gridCol w="907794"/>
                <a:gridCol w="1169182"/>
                <a:gridCol w="503654"/>
                <a:gridCol w="1147929"/>
              </a:tblGrid>
              <a:tr h="217752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구  분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R w="635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이용요일</a:t>
                      </a: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이용시간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정  원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대상 및 요금</a:t>
                      </a: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(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관내</a:t>
                      </a: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)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  <a:tr h="435504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일일회원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R w="635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월 </a:t>
                      </a: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∼ 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토</a:t>
                      </a:r>
                      <a:endParaRPr lang="en-US" altLang="ko-KR" sz="900" b="0" dirty="0" smtClean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  <a:p>
                      <a:pPr marL="0" marR="0" lvl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(1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일</a:t>
                      </a: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1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회</a:t>
                      </a: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)</a:t>
                      </a: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06:00 ∼ 21:30</a:t>
                      </a:r>
                    </a:p>
                    <a:p>
                      <a:pPr algn="ctr" latinLnBrk="1"/>
                      <a:r>
                        <a:rPr lang="en-US" altLang="ko-KR" sz="900" b="1" dirty="0" smtClean="0">
                          <a:solidFill>
                            <a:srgbClr val="FF0000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※21:20 </a:t>
                      </a:r>
                      <a:r>
                        <a:rPr lang="ko-KR" altLang="en-US" sz="900" b="1" dirty="0" smtClean="0">
                          <a:solidFill>
                            <a:srgbClr val="FF0000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입장마감</a:t>
                      </a:r>
                      <a:endParaRPr lang="en-US" altLang="ko-KR" sz="900" b="1" dirty="0" smtClean="0">
                        <a:solidFill>
                          <a:srgbClr val="FF0000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120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명</a:t>
                      </a:r>
                      <a:endParaRPr lang="en-US" altLang="ko-KR" sz="900" b="0" dirty="0" smtClean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성   인 </a:t>
                      </a: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3,410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원</a:t>
                      </a:r>
                      <a:endParaRPr lang="en-US" altLang="ko-KR" sz="900" b="0" dirty="0" smtClean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  <a:p>
                      <a:pPr algn="ctr" latinLnBrk="1"/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청소년 </a:t>
                      </a: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2,860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원</a:t>
                      </a:r>
                      <a:endParaRPr lang="en-US" altLang="ko-KR" sz="900" b="0" dirty="0" smtClean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graphicFrame>
        <p:nvGraphicFramePr>
          <p:cNvPr id="81" name="표 8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84283276"/>
              </p:ext>
            </p:extLst>
          </p:nvPr>
        </p:nvGraphicFramePr>
        <p:xfrm>
          <a:off x="4950399" y="7674954"/>
          <a:ext cx="4488960" cy="2406977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767741"/>
                <a:gridCol w="687134"/>
                <a:gridCol w="1009232"/>
                <a:gridCol w="644188"/>
                <a:gridCol w="1380665"/>
              </a:tblGrid>
              <a:tr h="175978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프로그램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R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BBF3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강습요일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BBF3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강습시간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BBF3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정  원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BBF3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대상 및 요금</a:t>
                      </a: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(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관내</a:t>
                      </a: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)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BBF3"/>
                    </a:solidFill>
                  </a:tcPr>
                </a:tc>
              </a:tr>
              <a:tr h="215555">
                <a:tc rowSpan="5"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소그룹</a:t>
                      </a:r>
                      <a:endParaRPr lang="en-US" altLang="ko-KR" sz="900" b="0" dirty="0" smtClean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  <a:p>
                      <a:pPr algn="ctr" latinLnBrk="1"/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배드민턴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R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EFFB"/>
                    </a:solidFill>
                  </a:tcPr>
                </a:tc>
                <a:tc rowSpan="5"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월 수 금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06:00 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∼</a:t>
                      </a: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 06:50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5"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7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명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5"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성인</a:t>
                      </a: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, 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청소년 </a:t>
                      </a: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77,000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원</a:t>
                      </a:r>
                      <a:endParaRPr lang="en-US" altLang="ko-KR" sz="900" b="0" dirty="0" smtClean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15555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07:00 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∼ </a:t>
                      </a: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07:50</a:t>
                      </a:r>
                      <a:endParaRPr lang="ko-KR" altLang="en-US" sz="900" b="0" dirty="0" smtClean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6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marT="18000" marB="18000" anchor="ctr">
                    <a:lnL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en-US" altLang="ko-KR" sz="600" b="1" dirty="0" smtClean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marT="18000" marB="18000" anchor="ctr">
                    <a:lnL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15555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08:00 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∼ </a:t>
                      </a: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08:50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6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marT="18000" marB="18000" anchor="ctr">
                    <a:lnL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en-US" altLang="ko-KR" sz="600" b="1" dirty="0" smtClean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marT="18000" marB="18000" anchor="ctr">
                    <a:lnL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15555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09:00 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∼ </a:t>
                      </a: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09:50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215555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7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18:00 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∼</a:t>
                      </a: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 18:50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6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marT="18000" marB="18000" anchor="ctr">
                    <a:lnL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700" b="0" dirty="0" smtClean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15555">
                <a:tc rowSpan="2"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배드민턴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R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EFFB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월 수 금</a:t>
                      </a: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10:00 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∼ </a:t>
                      </a: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11:50</a:t>
                      </a:r>
                      <a:endParaRPr lang="ko-KR" altLang="en-US" sz="900" b="0" dirty="0" smtClean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 dirty="0" smtClean="0"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25</a:t>
                      </a:r>
                      <a:r>
                        <a:rPr lang="ko-KR" altLang="en-US" sz="900" b="0" dirty="0" smtClean="0"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명</a:t>
                      </a:r>
                      <a:endParaRPr lang="ko-KR" altLang="en-US" sz="900" b="0" dirty="0"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성인</a:t>
                      </a: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, 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청소년 </a:t>
                      </a: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44,000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원</a:t>
                      </a:r>
                      <a:endParaRPr lang="en-US" altLang="ko-KR" sz="900" b="0" dirty="0" smtClean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98147"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7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R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E4F8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700" b="0" dirty="0" smtClean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19:00 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∼ </a:t>
                      </a: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20:50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7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700" b="0" dirty="0" smtClean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32964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어린이 </a:t>
                      </a:r>
                      <a:endParaRPr lang="en-US" altLang="ko-KR" sz="900" b="0" dirty="0" smtClean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  <a:p>
                      <a:pPr marL="0" marR="0" lvl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배드민턴</a:t>
                      </a:r>
                    </a:p>
                  </a:txBody>
                  <a:tcPr marL="56685" marR="56685" marT="22316" marB="22316" anchor="ctr">
                    <a:lnR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EFF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월 수 금</a:t>
                      </a: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16:00 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∼ </a:t>
                      </a: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17:50</a:t>
                      </a:r>
                      <a:endParaRPr lang="ko-KR" altLang="en-US" sz="900" b="0" dirty="0" smtClean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700" dirty="0"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어린이</a:t>
                      </a:r>
                      <a:r>
                        <a:rPr lang="ko-KR" altLang="en-US" sz="900" b="0" baseline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 </a:t>
                      </a: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44,000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원</a:t>
                      </a:r>
                      <a:endParaRPr lang="en-US" altLang="ko-KR" sz="900" b="0" dirty="0" smtClean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32964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어린이 검도</a:t>
                      </a:r>
                    </a:p>
                  </a:txBody>
                  <a:tcPr marL="56685" marR="56685" marT="22316" marB="22316" anchor="ctr">
                    <a:lnR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EFF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화 목 </a:t>
                      </a: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17:00 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∼ </a:t>
                      </a: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17:50</a:t>
                      </a:r>
                      <a:endParaRPr lang="ko-KR" altLang="en-US" sz="900" b="0" dirty="0" smtClean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 dirty="0" smtClean="0"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20</a:t>
                      </a:r>
                      <a:r>
                        <a:rPr lang="ko-KR" altLang="en-US" sz="900" b="0" dirty="0" smtClean="0"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명</a:t>
                      </a:r>
                      <a:endParaRPr lang="ko-KR" altLang="en-US" sz="900" b="0" dirty="0"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어린이</a:t>
                      </a:r>
                      <a:r>
                        <a:rPr lang="ko-KR" altLang="en-US" sz="900" b="0" baseline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 </a:t>
                      </a: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22,000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원</a:t>
                      </a:r>
                      <a:endParaRPr lang="en-US" altLang="ko-KR" sz="900" b="0" dirty="0" smtClean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92194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 dirty="0" smtClean="0"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검도</a:t>
                      </a:r>
                      <a:endParaRPr lang="ko-KR" altLang="en-US" sz="900" b="0" dirty="0"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R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EFF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화 목</a:t>
                      </a: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19:00 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∼</a:t>
                      </a: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 20:50</a:t>
                      </a:r>
                      <a:endParaRPr lang="ko-KR" altLang="en-US" sz="900" b="0" dirty="0" smtClean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 dirty="0" smtClean="0"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25</a:t>
                      </a:r>
                      <a:r>
                        <a:rPr lang="ko-KR" altLang="en-US" sz="900" b="0" dirty="0" smtClean="0"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명</a:t>
                      </a:r>
                      <a:endParaRPr lang="ko-KR" altLang="en-US" sz="900" b="0" dirty="0"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성인</a:t>
                      </a: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, 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청소년 </a:t>
                      </a: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33,000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원</a:t>
                      </a:r>
                      <a:endParaRPr lang="en-US" altLang="ko-KR" sz="900" b="0" dirty="0" smtClean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82" name="직사각형 81"/>
          <p:cNvSpPr/>
          <p:nvPr/>
        </p:nvSpPr>
        <p:spPr>
          <a:xfrm>
            <a:off x="4941468" y="10115031"/>
            <a:ext cx="2103458" cy="235094"/>
          </a:xfrm>
          <a:prstGeom prst="rect">
            <a:avLst/>
          </a:prstGeom>
          <a:solidFill>
            <a:srgbClr val="7030A0"/>
          </a:solidFill>
          <a:ln>
            <a:noFill/>
          </a:ln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92" b="1" spc="-74" dirty="0">
                <a:solidFill>
                  <a:schemeClr val="tx1"/>
                </a:solidFill>
                <a:latin typeface="한컴산뜻돋움" panose="02000000000000000000" pitchFamily="2" charset="-127"/>
                <a:ea typeface="한컴산뜻돋움" panose="02000000000000000000" pitchFamily="2" charset="-127"/>
              </a:rPr>
              <a:t>    </a:t>
            </a:r>
            <a:r>
              <a:rPr lang="ko-KR" altLang="en-US" sz="992" b="1" spc="-74" dirty="0">
                <a:solidFill>
                  <a:schemeClr val="bg1"/>
                </a:solidFill>
                <a:latin typeface="한컴산뜻돋움" panose="02000000000000000000" pitchFamily="2" charset="-127"/>
                <a:ea typeface="한컴산뜻돋움" panose="02000000000000000000" pitchFamily="2" charset="-127"/>
              </a:rPr>
              <a:t>자유 배드민턴 이용안내</a:t>
            </a:r>
          </a:p>
        </p:txBody>
      </p:sp>
      <p:graphicFrame>
        <p:nvGraphicFramePr>
          <p:cNvPr id="90" name="표 8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26262366"/>
              </p:ext>
            </p:extLst>
          </p:nvPr>
        </p:nvGraphicFramePr>
        <p:xfrm>
          <a:off x="4941467" y="10368886"/>
          <a:ext cx="4494409" cy="1681598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768674"/>
                <a:gridCol w="1985651"/>
                <a:gridCol w="438690"/>
                <a:gridCol w="1301394"/>
              </a:tblGrid>
              <a:tr h="19243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구  분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R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BBF3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이용시간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BBF3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정  원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BBF3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대상 및 요금</a:t>
                      </a: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(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관내</a:t>
                      </a: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)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BBF3"/>
                    </a:solidFill>
                  </a:tcPr>
                </a:tc>
              </a:tr>
              <a:tr h="186146">
                <a:tc rowSpan="3"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월 ∼ 금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R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EFF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06:00 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∼</a:t>
                      </a: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 07:50 / 2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코트</a:t>
                      </a: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16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명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8"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 dirty="0" smtClean="0">
                          <a:solidFill>
                            <a:srgbClr val="7030A0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&lt; 2</a:t>
                      </a:r>
                      <a:r>
                        <a:rPr lang="ko-KR" altLang="en-US" sz="900" b="0" dirty="0" smtClean="0">
                          <a:solidFill>
                            <a:srgbClr val="7030A0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시간 </a:t>
                      </a:r>
                      <a:r>
                        <a:rPr lang="en-US" altLang="ko-KR" sz="900" b="0" dirty="0" smtClean="0">
                          <a:solidFill>
                            <a:srgbClr val="7030A0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&gt;</a:t>
                      </a:r>
                    </a:p>
                    <a:p>
                      <a:pPr algn="ctr" latinLnBrk="1"/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평일 </a:t>
                      </a: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(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월∼금</a:t>
                      </a: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)</a:t>
                      </a:r>
                    </a:p>
                    <a:p>
                      <a:pPr algn="ctr" latinLnBrk="1"/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1,500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원</a:t>
                      </a:r>
                      <a:endParaRPr lang="en-US" altLang="ko-KR" sz="900" b="0" dirty="0" smtClean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  <a:p>
                      <a:pPr algn="ctr" latinLnBrk="1"/>
                      <a:endParaRPr lang="en-US" altLang="ko-KR" sz="900" b="0" dirty="0" smtClean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  <a:p>
                      <a:pPr algn="ctr" latinLnBrk="1"/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토요일</a:t>
                      </a:r>
                      <a:endParaRPr lang="en-US" altLang="ko-KR" sz="900" b="0" dirty="0" smtClean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  <a:p>
                      <a:pPr algn="ctr" latinLnBrk="1"/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2,000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원</a:t>
                      </a:r>
                      <a:endParaRPr lang="en-US" altLang="ko-KR" sz="900" b="0" dirty="0" smtClean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  <a:p>
                      <a:pPr algn="ctr" latinLnBrk="1"/>
                      <a:endParaRPr lang="en-US" altLang="ko-KR" sz="900" b="0" dirty="0" smtClean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86146"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7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R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E4F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08:00</a:t>
                      </a:r>
                      <a:r>
                        <a:rPr lang="en-US" altLang="ko-KR" sz="900" b="0" baseline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 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∼</a:t>
                      </a:r>
                      <a:r>
                        <a:rPr lang="en-US" altLang="ko-KR" sz="900" b="0" baseline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 09:50</a:t>
                      </a: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/ 2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코트</a:t>
                      </a: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7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en-US" altLang="ko-KR" sz="600" b="1" dirty="0" smtClean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marT="18000" marB="18000" anchor="ctr">
                    <a:lnL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86146"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7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R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E4F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13:00 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∼ </a:t>
                      </a: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14:50/ 4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코트</a:t>
                      </a: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32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명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en-US" altLang="ko-KR" sz="600" b="1" dirty="0" smtClean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marT="18000" marB="18000" anchor="ctr">
                    <a:lnL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86146">
                <a:tc rowSpan="4"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토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R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EFF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06:00 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∼</a:t>
                      </a: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 07:50/ 4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코트</a:t>
                      </a: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4">
                  <a:txBody>
                    <a:bodyPr/>
                    <a:lstStyle/>
                    <a:p>
                      <a:pPr marL="0" marR="0" lvl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32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명</a:t>
                      </a: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en-US" altLang="ko-KR" sz="600" b="1" dirty="0" smtClean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marT="18000" marB="18000" anchor="ctr">
                    <a:lnL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86146"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6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marT="18000" marB="18000" anchor="ctr">
                    <a:lnR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E4F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08:00</a:t>
                      </a:r>
                      <a:r>
                        <a:rPr lang="en-US" altLang="ko-KR" sz="900" b="0" baseline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 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∼</a:t>
                      </a:r>
                      <a:r>
                        <a:rPr lang="en-US" altLang="ko-KR" sz="900" b="0" baseline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 09:50</a:t>
                      </a: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/ 4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코트</a:t>
                      </a: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7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en-US" altLang="ko-KR" sz="600" b="1" dirty="0" smtClean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marT="18000" marB="18000" anchor="ctr">
                    <a:lnL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86146"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6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marT="18000" marB="18000" anchor="ctr">
                    <a:lnR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E4F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18:00 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∼ </a:t>
                      </a: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19:50/ 4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코트</a:t>
                      </a: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7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en-US" altLang="ko-KR" sz="600" b="1" dirty="0" smtClean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marT="18000" marB="18000" anchor="ctr">
                    <a:lnL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8614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20:00 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∼ </a:t>
                      </a: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21:50/ 4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코트</a:t>
                      </a: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7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186146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 dirty="0" smtClean="0">
                          <a:solidFill>
                            <a:srgbClr val="FF0000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일</a:t>
                      </a:r>
                      <a:endParaRPr lang="ko-KR" altLang="en-US" sz="900" b="0" dirty="0">
                        <a:solidFill>
                          <a:srgbClr val="FF0000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R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EFF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900" b="0" dirty="0" err="1" smtClean="0">
                          <a:solidFill>
                            <a:srgbClr val="FF0000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미운영</a:t>
                      </a:r>
                      <a:r>
                        <a:rPr lang="en-US" altLang="ko-KR" sz="900" b="0" dirty="0" smtClean="0">
                          <a:solidFill>
                            <a:srgbClr val="FF0000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(</a:t>
                      </a:r>
                      <a:r>
                        <a:rPr lang="ko-KR" altLang="en-US" sz="900" b="0" dirty="0" smtClean="0">
                          <a:solidFill>
                            <a:srgbClr val="FF0000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수 시 대 관</a:t>
                      </a:r>
                      <a:r>
                        <a:rPr lang="en-US" altLang="ko-KR" sz="900" b="0" dirty="0" smtClean="0">
                          <a:solidFill>
                            <a:srgbClr val="FF0000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)</a:t>
                      </a:r>
                      <a:endParaRPr lang="ko-KR" altLang="en-US" sz="900" b="0" dirty="0" smtClean="0">
                        <a:solidFill>
                          <a:srgbClr val="FF0000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-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63" name="표 6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01390643"/>
              </p:ext>
            </p:extLst>
          </p:nvPr>
        </p:nvGraphicFramePr>
        <p:xfrm>
          <a:off x="171416" y="6752194"/>
          <a:ext cx="4695105" cy="2462352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548087"/>
                <a:gridCol w="907845"/>
                <a:gridCol w="1032307"/>
                <a:gridCol w="1082902"/>
                <a:gridCol w="1123964"/>
              </a:tblGrid>
              <a:tr h="165421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구  분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평  일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토요일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 spc="-50" baseline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일요일</a:t>
                      </a:r>
                      <a:r>
                        <a:rPr lang="en-US" altLang="ko-KR" sz="900" b="0" spc="-50" baseline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/</a:t>
                      </a:r>
                      <a:r>
                        <a:rPr lang="ko-KR" altLang="en-US" sz="900" b="0" spc="-50" baseline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국∙공휴일</a:t>
                      </a:r>
                      <a:endParaRPr lang="ko-KR" altLang="en-US" sz="900" b="0" spc="-50" baseline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900" b="0" spc="-50" baseline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대상 및 요금</a:t>
                      </a:r>
                      <a:r>
                        <a:rPr lang="en-US" altLang="ko-KR" sz="900" b="0" spc="-50" baseline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(</a:t>
                      </a:r>
                      <a:r>
                        <a:rPr lang="ko-KR" altLang="en-US" sz="900" b="0" spc="-50" baseline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관내</a:t>
                      </a:r>
                      <a:r>
                        <a:rPr lang="en-US" altLang="ko-KR" sz="900" b="0" spc="-50" baseline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)</a:t>
                      </a:r>
                      <a:endParaRPr lang="ko-KR" altLang="en-US" sz="900" b="0" spc="-50" baseline="0" dirty="0" smtClean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397009"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1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부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06:00~06:50</a:t>
                      </a: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(1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레인</a:t>
                      </a: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)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06:00~07:50</a:t>
                      </a:r>
                    </a:p>
                    <a:p>
                      <a:pPr marL="0" marR="0" lvl="0" indent="0" algn="ctr" defTabSz="6858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(6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레인</a:t>
                      </a: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)</a:t>
                      </a:r>
                      <a:endParaRPr lang="ko-KR" altLang="en-US" sz="900" b="0" dirty="0" smtClean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09:00~11:50</a:t>
                      </a:r>
                    </a:p>
                    <a:p>
                      <a:pPr marL="0" marR="0" lvl="0" indent="0" algn="ctr" defTabSz="6858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(6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레인</a:t>
                      </a: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)</a:t>
                      </a:r>
                      <a:endParaRPr lang="ko-KR" altLang="en-US" sz="900" b="0" dirty="0" smtClean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>
                  <a:txBody>
                    <a:bodyPr/>
                    <a:lstStyle/>
                    <a:p>
                      <a:pPr algn="ctr" latinLnBrk="1"/>
                      <a:endParaRPr lang="en-US" altLang="ko-KR" sz="900" b="0" u="sng" dirty="0" smtClean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  <a:p>
                      <a:pPr algn="ctr" latinLnBrk="1"/>
                      <a:r>
                        <a:rPr lang="en-US" altLang="ko-KR" sz="900" b="0" u="none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[</a:t>
                      </a:r>
                      <a:r>
                        <a:rPr lang="ko-KR" altLang="en-US" sz="900" b="0" u="none" dirty="0" err="1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월정기</a:t>
                      </a:r>
                      <a:r>
                        <a:rPr lang="en-US" altLang="ko-KR" sz="900" b="0" u="none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]</a:t>
                      </a:r>
                    </a:p>
                    <a:p>
                      <a:pPr algn="ctr" latinLnBrk="1">
                        <a:lnSpc>
                          <a:spcPct val="130000"/>
                        </a:lnSpc>
                      </a:pP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성   인 </a:t>
                      </a: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60,500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원</a:t>
                      </a:r>
                      <a:endParaRPr lang="en-US" altLang="ko-KR" sz="900" b="0" dirty="0" smtClean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  <a:p>
                      <a:pPr algn="ctr" latinLnBrk="1">
                        <a:lnSpc>
                          <a:spcPct val="130000"/>
                        </a:lnSpc>
                      </a:pP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청소년 </a:t>
                      </a: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57,200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원</a:t>
                      </a:r>
                      <a:endParaRPr lang="en-US" altLang="ko-KR" sz="900" b="0" dirty="0" smtClean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  <a:p>
                      <a:pPr algn="ctr" latinLnBrk="1">
                        <a:lnSpc>
                          <a:spcPct val="130000"/>
                        </a:lnSpc>
                      </a:pP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어린이 </a:t>
                      </a: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48,400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원</a:t>
                      </a:r>
                      <a:endParaRPr lang="en-US" altLang="ko-KR" sz="900" b="0" dirty="0" smtClean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97009"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2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부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08:00~08:50</a:t>
                      </a: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(6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레인</a:t>
                      </a: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)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09:00~10:50</a:t>
                      </a:r>
                    </a:p>
                    <a:p>
                      <a:pPr marL="0" marR="0" lvl="0" indent="0" algn="ctr" defTabSz="6858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(6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레인</a:t>
                      </a: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)</a:t>
                      </a:r>
                      <a:endParaRPr lang="ko-KR" altLang="en-US" sz="900" b="0" dirty="0" smtClean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14:00~16:50</a:t>
                      </a:r>
                    </a:p>
                    <a:p>
                      <a:pPr marL="0" marR="0" lvl="0" indent="0" algn="ctr" defTabSz="6858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(6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레인</a:t>
                      </a: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)</a:t>
                      </a:r>
                      <a:endParaRPr lang="ko-KR" altLang="en-US" sz="900" b="0" dirty="0" smtClean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en-US" altLang="ko-KR" sz="620" b="0" dirty="0" smtClean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45720" marR="45720" marT="18000" marB="18000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35172">
                <a:tc rowSpan="2"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3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부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6858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13:00~13:50</a:t>
                      </a:r>
                    </a:p>
                    <a:p>
                      <a:pPr marL="0" marR="0" lvl="0" indent="0" algn="ctr" defTabSz="6858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(6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레인</a:t>
                      </a: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)</a:t>
                      </a:r>
                      <a:endParaRPr lang="ko-KR" altLang="en-US" sz="900" b="0" dirty="0" smtClean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6858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13:00~14:50</a:t>
                      </a:r>
                    </a:p>
                    <a:p>
                      <a:pPr marL="0" marR="0" lvl="0" indent="0" algn="ctr" defTabSz="6858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(6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레인</a:t>
                      </a: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)</a:t>
                      </a:r>
                      <a:endParaRPr lang="ko-KR" altLang="en-US" sz="900" b="0" dirty="0" smtClean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4"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spc="-62" dirty="0" smtClean="0"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∙  입장시간</a:t>
                      </a:r>
                      <a:endParaRPr lang="en-US" altLang="ko-KR" sz="900" spc="-62" dirty="0" smtClean="0"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b="0" spc="-62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    준수요망</a:t>
                      </a:r>
                      <a:endParaRPr lang="en-US" altLang="ko-KR" sz="900" b="0" spc="-62" dirty="0" smtClean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endParaRPr lang="en-US" altLang="ko-KR" sz="900" b="0" spc="-62" dirty="0" smtClean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spc="-62" dirty="0" smtClean="0"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∙  프로그램</a:t>
                      </a:r>
                      <a:endParaRPr lang="en-US" altLang="ko-KR" sz="900" spc="-62" dirty="0" smtClean="0"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 편성 시</a:t>
                      </a:r>
                      <a:endParaRPr lang="en-US" altLang="ko-KR" sz="900" b="0" dirty="0" smtClean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   </a:t>
                      </a:r>
                      <a:r>
                        <a:rPr lang="ko-KR" altLang="en-US" sz="100" b="0" baseline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      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축소가능</a:t>
                      </a:r>
                      <a:endParaRPr lang="en-US" altLang="ko-KR" sz="900" b="0" dirty="0" smtClean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en-US" altLang="ko-KR" sz="620" b="0" dirty="0" smtClean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45720" marR="45720" marT="18000" marB="18000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61837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 u="none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[</a:t>
                      </a:r>
                      <a:r>
                        <a:rPr lang="ko-KR" altLang="en-US" sz="900" b="0" u="none" dirty="0" err="1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일일이용</a:t>
                      </a:r>
                      <a:r>
                        <a:rPr lang="en-US" altLang="ko-KR" sz="900" b="0" u="none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]</a:t>
                      </a:r>
                    </a:p>
                    <a:p>
                      <a:pPr algn="ctr" latinLnBrk="1"/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성   인 </a:t>
                      </a: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3,410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원</a:t>
                      </a:r>
                      <a:endParaRPr lang="en-US" altLang="ko-KR" sz="900" b="0" dirty="0" smtClean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  <a:p>
                      <a:pPr algn="ctr" latinLnBrk="1"/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청소년 </a:t>
                      </a: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2,860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원</a:t>
                      </a:r>
                      <a:endParaRPr lang="en-US" altLang="ko-KR" sz="900" b="0" dirty="0" smtClean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  <a:p>
                      <a:pPr algn="ctr" latinLnBrk="1"/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어린이 </a:t>
                      </a: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2,310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원</a:t>
                      </a:r>
                      <a:endParaRPr lang="en-US" altLang="ko-KR" sz="900" b="0" dirty="0" smtClean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97009"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4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부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18:00~18:50</a:t>
                      </a:r>
                    </a:p>
                    <a:p>
                      <a:pPr marL="0" marR="0" lvl="0" indent="0" algn="ctr" defTabSz="6858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(6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레인</a:t>
                      </a: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)</a:t>
                      </a:r>
                      <a:endParaRPr lang="ko-KR" altLang="en-US" sz="900" b="0" dirty="0" smtClean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16:00~17:50</a:t>
                      </a:r>
                    </a:p>
                    <a:p>
                      <a:pPr marL="0" marR="0" lvl="0" indent="0" algn="ctr" defTabSz="6858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(6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레인</a:t>
                      </a: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)</a:t>
                      </a:r>
                      <a:endParaRPr lang="ko-KR" altLang="en-US" sz="900" b="0" dirty="0" smtClean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endParaRPr lang="ko-KR" altLang="en-US" sz="900" b="0" dirty="0" smtClean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397009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5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부</a:t>
                      </a:r>
                    </a:p>
                  </a:txBody>
                  <a:tcPr marL="56685" marR="56685" marT="22316" marB="22316" anchor="ctr"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20:00~20:50</a:t>
                      </a: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(1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레인</a:t>
                      </a: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)</a:t>
                      </a:r>
                      <a:endParaRPr lang="ko-KR" altLang="en-US" sz="900" b="0" dirty="0" smtClean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19:00~20:50</a:t>
                      </a:r>
                    </a:p>
                    <a:p>
                      <a:pPr marL="0" marR="0" lvl="0" indent="0" algn="ctr" defTabSz="6858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(6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레인</a:t>
                      </a: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)</a:t>
                      </a:r>
                      <a:endParaRPr lang="ko-KR" altLang="en-US" sz="900" b="0" dirty="0" smtClean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2" name="직사각형 61"/>
          <p:cNvSpPr/>
          <p:nvPr/>
        </p:nvSpPr>
        <p:spPr>
          <a:xfrm>
            <a:off x="178538" y="6479941"/>
            <a:ext cx="2478937" cy="251003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1200" b="1" spc="-74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      </a:t>
            </a:r>
            <a:r>
              <a:rPr lang="ko-KR" altLang="en-US" sz="1200" b="1" spc="-74" dirty="0" err="1" smtClean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월정기권</a:t>
            </a:r>
            <a:r>
              <a:rPr lang="ko-KR" altLang="en-US" sz="1200" b="1" spc="-74" dirty="0" smtClean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 및 자유수영 </a:t>
            </a:r>
            <a:r>
              <a:rPr lang="ko-KR" altLang="en-US" sz="1200" b="1" spc="-74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이용안내 </a:t>
            </a:r>
          </a:p>
        </p:txBody>
      </p:sp>
      <p:sp>
        <p:nvSpPr>
          <p:cNvPr id="87" name="직사각형 86"/>
          <p:cNvSpPr/>
          <p:nvPr/>
        </p:nvSpPr>
        <p:spPr>
          <a:xfrm>
            <a:off x="4953879" y="6025686"/>
            <a:ext cx="1661234" cy="248370"/>
          </a:xfrm>
          <a:prstGeom prst="rect">
            <a:avLst/>
          </a:prstGeom>
          <a:solidFill>
            <a:srgbClr val="00A84C"/>
          </a:solidFill>
          <a:ln>
            <a:noFill/>
          </a:ln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92" b="1" spc="-74" dirty="0">
                <a:solidFill>
                  <a:schemeClr val="tx1"/>
                </a:solidFill>
                <a:latin typeface="한컴산뜻돋움" panose="02000000000000000000" pitchFamily="2" charset="-127"/>
                <a:ea typeface="한컴산뜻돋움" panose="02000000000000000000" pitchFamily="2" charset="-127"/>
              </a:rPr>
              <a:t>    </a:t>
            </a:r>
            <a:r>
              <a:rPr lang="ko-KR" altLang="en-US" sz="1200" b="1" spc="-74" dirty="0">
                <a:solidFill>
                  <a:schemeClr val="bg1"/>
                </a:solidFill>
                <a:latin typeface="한컴산뜻돋움" panose="02000000000000000000" pitchFamily="2" charset="-127"/>
                <a:ea typeface="한컴산뜻돋움" panose="02000000000000000000" pitchFamily="2" charset="-127"/>
              </a:rPr>
              <a:t>자유헬스</a:t>
            </a:r>
            <a:r>
              <a:rPr lang="ko-KR" altLang="en-US" sz="1200" b="1" spc="-74" dirty="0">
                <a:solidFill>
                  <a:schemeClr val="tx1"/>
                </a:solidFill>
                <a:latin typeface="한컴산뜻돋움" panose="02000000000000000000" pitchFamily="2" charset="-127"/>
                <a:ea typeface="한컴산뜻돋움" panose="02000000000000000000" pitchFamily="2" charset="-127"/>
              </a:rPr>
              <a:t> </a:t>
            </a:r>
            <a:r>
              <a:rPr lang="ko-KR" altLang="en-US" sz="1200" b="1" spc="-74" dirty="0" smtClean="0">
                <a:solidFill>
                  <a:schemeClr val="bg1"/>
                </a:solidFill>
                <a:latin typeface="한컴산뜻돋움" panose="02000000000000000000" pitchFamily="2" charset="-127"/>
                <a:ea typeface="한컴산뜻돋움" panose="02000000000000000000" pitchFamily="2" charset="-127"/>
              </a:rPr>
              <a:t>이용안내</a:t>
            </a:r>
            <a:endParaRPr lang="ko-KR" altLang="en-US" sz="1200" b="1" spc="-74" dirty="0">
              <a:solidFill>
                <a:schemeClr val="bg1"/>
              </a:solidFill>
              <a:latin typeface="한컴산뜻돋움" panose="02000000000000000000" pitchFamily="2" charset="-127"/>
              <a:ea typeface="한컴산뜻돋움" panose="02000000000000000000" pitchFamily="2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328690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5795</TotalTime>
  <Words>2235</Words>
  <Application>Microsoft Office PowerPoint</Application>
  <PresentationFormat>A3 용지(297x420mm)</PresentationFormat>
  <Paragraphs>450</Paragraphs>
  <Slides>2</Slides>
  <Notes>2</Notes>
  <HiddenSlides>0</HiddenSlides>
  <MMClips>0</MMClips>
  <ScaleCrop>false</ScaleCrop>
  <HeadingPairs>
    <vt:vector size="6" baseType="variant">
      <vt:variant>
        <vt:lpstr>사용한 글꼴</vt:lpstr>
      </vt:variant>
      <vt:variant>
        <vt:i4>6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2</vt:i4>
      </vt:variant>
    </vt:vector>
  </HeadingPairs>
  <TitlesOfParts>
    <vt:vector size="9" baseType="lpstr">
      <vt:lpstr>맑은 고딕</vt:lpstr>
      <vt:lpstr>한컴 말랑말랑 Bold</vt:lpstr>
      <vt:lpstr>한컴산뜻돋움</vt:lpstr>
      <vt:lpstr>Arial</vt:lpstr>
      <vt:lpstr>Calibri</vt:lpstr>
      <vt:lpstr>Calibri Light</vt:lpstr>
      <vt:lpstr>Office 테마</vt:lpstr>
      <vt:lpstr>PowerPoint 프레젠테이션</vt:lpstr>
      <vt:lpstr>PowerPoint 프레젠테이션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admin</dc:creator>
  <cp:lastModifiedBy>admin210929</cp:lastModifiedBy>
  <cp:revision>459</cp:revision>
  <cp:lastPrinted>2026-01-16T03:08:55Z</cp:lastPrinted>
  <dcterms:created xsi:type="dcterms:W3CDTF">2024-03-09T05:02:27Z</dcterms:created>
  <dcterms:modified xsi:type="dcterms:W3CDTF">2026-04-15T05:14:25Z</dcterms:modified>
</cp:coreProperties>
</file>